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74" r:id="rId4"/>
    <p:sldId id="275" r:id="rId5"/>
    <p:sldId id="257" r:id="rId6"/>
    <p:sldId id="258" r:id="rId7"/>
    <p:sldId id="259" r:id="rId8"/>
    <p:sldId id="260" r:id="rId9"/>
    <p:sldId id="261" r:id="rId10"/>
    <p:sldId id="262" r:id="rId11"/>
    <p:sldId id="263" r:id="rId12"/>
    <p:sldId id="264" r:id="rId13"/>
    <p:sldId id="265" r:id="rId14"/>
    <p:sldId id="266" r:id="rId15"/>
    <p:sldId id="267" r:id="rId16"/>
    <p:sldId id="277" r:id="rId17"/>
    <p:sldId id="268" r:id="rId18"/>
    <p:sldId id="269" r:id="rId19"/>
    <p:sldId id="270" r:id="rId20"/>
    <p:sldId id="271" r:id="rId21"/>
    <p:sldId id="272" r:id="rId22"/>
    <p:sldId id="273"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9525" y="-3175"/>
            <a:ext cx="9153525" cy="6861175"/>
          </a:xfrm>
          <a:prstGeom prst="rect">
            <a:avLst/>
          </a:prstGeom>
          <a:noFill/>
          <a:ln w="9525">
            <a:noFill/>
          </a:ln>
        </p:spPr>
      </p:pic>
      <p:sp>
        <p:nvSpPr>
          <p:cNvPr id="2051" name="Rectangle 3"/>
          <p:cNvSpPr>
            <a:spLocks noGrp="1" noChangeArrowheads="1"/>
          </p:cNvSpPr>
          <p:nvPr>
            <p:ph type="ctrTitle"/>
          </p:nvPr>
        </p:nvSpPr>
        <p:spPr>
          <a:xfrm>
            <a:off x="1547813" y="1125538"/>
            <a:ext cx="6908800"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1547813" y="2351088"/>
            <a:ext cx="6913562" cy="1752600"/>
          </a:xfrm>
        </p:spPr>
        <p:txBody>
          <a:bodyPr/>
          <a:lstStyle>
            <a:lvl1pPr marL="0" indent="0" algn="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BCAD085-E8A6-8845-BD4E-CB4CCA059FC4}" type="datetimeFigureOut">
              <a:rPr lang="en-US" smtClean="0"/>
            </a:fld>
            <a:endParaRPr lang="en-US"/>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C1FF6DA9-008F-8B48-92A6-B652298478BF}"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6"/>
          <p:cNvPicPr>
            <a:picLocks noChangeAspect="1"/>
          </p:cNvPicPr>
          <p:nvPr/>
        </p:nvPicPr>
        <p:blipFill>
          <a:blip r:embed="rId12"/>
          <a:stretch>
            <a:fillRect/>
          </a:stretch>
        </p:blipFill>
        <p:spPr>
          <a:xfrm>
            <a:off x="0" y="0"/>
            <a:ext cx="9148763" cy="6861175"/>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5BCAD085-E8A6-8845-BD4E-CB4CCA059FC4}" type="datetimeFigureOut">
              <a:rPr lang="en-US" smtClean="0"/>
            </a:fld>
            <a:endParaRPr lang="en-US"/>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bg1"/>
          </a:solidFill>
          <a:latin typeface="+mj-lt"/>
          <a:ea typeface="+mj-ea"/>
          <a:cs typeface="+mj-cs"/>
        </a:defRPr>
      </a:lvl1pPr>
      <a:lvl2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bg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Crime &amp; Punishment in Islamic Jurisprudence</a:t>
            </a:r>
            <a:endParaRPr sz="3000"/>
          </a:p>
        </p:txBody>
      </p:sp>
      <p:sp>
        <p:nvSpPr>
          <p:cNvPr id="3" name="Content Placeholder 2"/>
          <p:cNvSpPr>
            <a:spLocks noGrp="1"/>
          </p:cNvSpPr>
          <p:nvPr>
            <p:ph idx="1"/>
          </p:nvPr>
        </p:nvSpPr>
        <p:spPr>
          <a:xfrm>
            <a:off x="457200" y="2335530"/>
            <a:ext cx="8229600" cy="3792220"/>
          </a:xfrm>
        </p:spPr>
        <p:txBody>
          <a:bodyPr/>
          <a:lstStyle/>
          <a:p>
            <a:r>
              <a:t>LLB 3rd Year – Islamic Jurisprudence</a:t>
            </a:r>
          </a:p>
          <a:p>
            <a:r>
              <a:t>Focus: Quranic Foundations • Historical Evolution • Pakistani Law • Modern Cases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39065" y="190500"/>
            <a:ext cx="8229600" cy="582613"/>
          </a:xfrm>
        </p:spPr>
        <p:txBody>
          <a:bodyPr/>
          <a:p>
            <a:r>
              <a:rPr lang="en-US" altLang="en-US"/>
              <a:t>I</a:t>
            </a:r>
            <a:r>
              <a:rPr lang="en-US" altLang="en-US" sz="3000"/>
              <a:t>ntroduction to Crime and Punishment in Islam</a:t>
            </a:r>
            <a:endParaRPr lang="en-US" altLang="en-US" sz="3000"/>
          </a:p>
        </p:txBody>
      </p:sp>
      <p:sp>
        <p:nvSpPr>
          <p:cNvPr id="3" name="Content Placeholder 2"/>
          <p:cNvSpPr>
            <a:spLocks noGrp="1"/>
          </p:cNvSpPr>
          <p:nvPr>
            <p:ph idx="1"/>
          </p:nvPr>
        </p:nvSpPr>
        <p:spPr>
          <a:xfrm>
            <a:off x="457200" y="1696720"/>
            <a:ext cx="8229600" cy="4431030"/>
          </a:xfrm>
        </p:spPr>
        <p:txBody>
          <a:bodyPr/>
          <a:p>
            <a:r>
              <a:rPr lang="en-US" altLang="en-US" sz="2800"/>
              <a:t>Islamic criminal law is a comprehensive system derived primarily from the Qur’an, the Sunnah of Prophet Muhammad (ﷺ), and the interpretations of Islamic jurists (Fiqh). It aims to uphold justice, maintain peace and security in society, and preserve essential values such as life, property, honor, religion, and intellect</a:t>
            </a:r>
            <a:endParaRPr lang="en-US" altLang="en-US" sz="2800"/>
          </a:p>
          <a:p>
            <a:endParaRPr lang="en-US" altLang="en-US"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sz="3000">
                <a:sym typeface="+mn-ea"/>
              </a:rPr>
              <a:t>Introduction to Crime and Punishment in Islam</a:t>
            </a:r>
            <a:endParaRPr lang="en-US" sz="3000"/>
          </a:p>
        </p:txBody>
      </p:sp>
      <p:sp>
        <p:nvSpPr>
          <p:cNvPr id="3" name="Content Placeholder 2"/>
          <p:cNvSpPr>
            <a:spLocks noGrp="1"/>
          </p:cNvSpPr>
          <p:nvPr>
            <p:ph idx="1"/>
          </p:nvPr>
        </p:nvSpPr>
        <p:spPr/>
        <p:txBody>
          <a:bodyPr/>
          <a:p>
            <a:r>
              <a:rPr lang="en-US" altLang="en-US" sz="2400">
                <a:sym typeface="+mn-ea"/>
              </a:rPr>
              <a:t>In Islam, a crime is considered not only a violation of the rights of individuals but also a breach of the moral and divine order established by Allah. Therefore, punishment serves both as:</a:t>
            </a:r>
            <a:endParaRPr lang="en-US" altLang="en-US" sz="2400"/>
          </a:p>
          <a:p>
            <a:r>
              <a:rPr lang="en-US" altLang="en-US" sz="2400">
                <a:sym typeface="+mn-ea"/>
              </a:rPr>
              <a:t>Deterrence — preventing crime and protecting society</a:t>
            </a:r>
            <a:endParaRPr lang="en-US" altLang="en-US" sz="2400"/>
          </a:p>
          <a:p>
            <a:endParaRPr lang="en-US" altLang="en-US" sz="2400"/>
          </a:p>
          <a:p>
            <a:r>
              <a:rPr lang="en-US" altLang="en-US" sz="2400">
                <a:sym typeface="+mn-ea"/>
              </a:rPr>
              <a:t>Rehabilitation — guiding individuals towards repentance and moral reform</a:t>
            </a:r>
            <a:endParaRPr lang="en-US" altLang="en-US" sz="2400"/>
          </a:p>
          <a:p>
            <a:endParaRPr lang="en-US" altLang="en-US" sz="2400"/>
          </a:p>
          <a:p>
            <a:r>
              <a:rPr lang="en-US" altLang="en-US" sz="2400">
                <a:sym typeface="+mn-ea"/>
              </a:rPr>
              <a:t>Retribution — ensuring justice and rights of victims</a:t>
            </a:r>
            <a:endParaRPr lang="en-US" altLang="en-US" sz="2400"/>
          </a:p>
          <a:p>
            <a:endParaRPr lang="en-US" altLang="en-US" sz="2400"/>
          </a:p>
          <a:p>
            <a:r>
              <a:rPr lang="en-US" altLang="en-US" sz="2400">
                <a:sym typeface="+mn-ea"/>
              </a:rPr>
              <a:t>Preservation of public order and welfare (Maslahah).</a:t>
            </a:r>
            <a:endParaRPr lang="en-US" altLang="en-US" sz="2400"/>
          </a:p>
          <a:p>
            <a:endParaRPr 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0"/>
            <a:ext cx="8229600" cy="1170940"/>
          </a:xfrm>
        </p:spPr>
        <p:txBody>
          <a:bodyPr/>
          <a:lstStyle/>
          <a:p>
            <a:r>
              <a:t>Quranic Foundation of Criminal Law</a:t>
            </a:r>
          </a:p>
        </p:txBody>
      </p:sp>
      <p:sp>
        <p:nvSpPr>
          <p:cNvPr id="3" name="Content Placeholder 2"/>
          <p:cNvSpPr>
            <a:spLocks noGrp="1"/>
          </p:cNvSpPr>
          <p:nvPr>
            <p:ph idx="1"/>
          </p:nvPr>
        </p:nvSpPr>
        <p:spPr/>
        <p:txBody>
          <a:bodyPr/>
          <a:lstStyle/>
          <a:p>
            <a:r>
              <a:t>“Whoever kills a soul unjustly…it is as if he has killed all mankind…” (Quran 5:32)</a:t>
            </a:r>
          </a:p>
          <a:p/>
          <a:p>
            <a:r>
              <a:t>“The recompense of an injury is an injury equal thereto…” (Quran 42:40)</a:t>
            </a:r>
          </a:p>
          <a:p/>
          <a:p>
            <a:r>
              <a:t>Divine guidance to protect: Life, Faith, Intellect, Lineage &amp; Property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Maqasid al-Shariah (Objectives of Islamic Law)</a:t>
            </a:r>
            <a:endParaRPr sz="3000"/>
          </a:p>
        </p:txBody>
      </p:sp>
      <p:sp>
        <p:nvSpPr>
          <p:cNvPr id="3" name="Content Placeholder 2"/>
          <p:cNvSpPr>
            <a:spLocks noGrp="1"/>
          </p:cNvSpPr>
          <p:nvPr>
            <p:ph idx="1"/>
          </p:nvPr>
        </p:nvSpPr>
        <p:spPr/>
        <p:txBody>
          <a:bodyPr/>
          <a:lstStyle/>
          <a:p>
            <a:r>
              <a:rPr sz="2800"/>
              <a:t>Preservation of Life (Nafs) – prohibiting murder (Quran 17:33)</a:t>
            </a:r>
            <a:endParaRPr sz="2800"/>
          </a:p>
          <a:p>
            <a:r>
              <a:rPr sz="2800"/>
              <a:t>Preservation of Wealth (Mal) – strict rules against theft (Quran 5:38)</a:t>
            </a:r>
            <a:endParaRPr sz="2800"/>
          </a:p>
          <a:p>
            <a:r>
              <a:rPr sz="2800"/>
              <a:t>Preservation of Lineage (Nasl) – punishment for Zina (Quran 24:2)</a:t>
            </a:r>
            <a:endParaRPr sz="2800"/>
          </a:p>
          <a:p>
            <a:r>
              <a:rPr sz="2800"/>
              <a:t>Preservation of Faith (Deen) – protection against apostasy &amp; coercion</a:t>
            </a:r>
            <a:endParaRPr sz="2800"/>
          </a:p>
          <a:p>
            <a:r>
              <a:rPr sz="2800"/>
              <a:t>Preservation of Intellect (Aql) – prohibition of alcohol</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Hudood Punishments – Quranic Evidence</a:t>
            </a:r>
            <a:endParaRPr sz="3000"/>
          </a:p>
        </p:txBody>
      </p:sp>
      <p:sp>
        <p:nvSpPr>
          <p:cNvPr id="3" name="Content Placeholder 2"/>
          <p:cNvSpPr>
            <a:spLocks noGrp="1"/>
          </p:cNvSpPr>
          <p:nvPr>
            <p:ph idx="1"/>
          </p:nvPr>
        </p:nvSpPr>
        <p:spPr/>
        <p:txBody>
          <a:bodyPr/>
          <a:lstStyle/>
          <a:p>
            <a:r>
              <a:rPr sz="2800"/>
              <a:t>Theft: “Cut the hand of the thief…” (Quran 5:38)</a:t>
            </a:r>
            <a:endParaRPr sz="2800"/>
          </a:p>
          <a:p>
            <a:r>
              <a:rPr sz="2800"/>
              <a:t>Zina: “Flog them with 100 lashes” (Quran 24:2)</a:t>
            </a:r>
            <a:endParaRPr sz="2800"/>
          </a:p>
          <a:p>
            <a:pPr marL="0" indent="0">
              <a:buNone/>
            </a:pPr>
            <a:endParaRPr sz="2800"/>
          </a:p>
          <a:p>
            <a:r>
              <a:rPr sz="2800"/>
              <a:t>Qazf: “80 lashes for accusing chaste women falsely…” (Quran 24:4)</a:t>
            </a:r>
            <a:endParaRPr sz="2800"/>
          </a:p>
          <a:p>
            <a:pPr marL="0" indent="0">
              <a:buNone/>
            </a:pPr>
            <a:endParaRPr sz="2800"/>
          </a:p>
          <a:p>
            <a:r>
              <a:rPr sz="2800"/>
              <a:t>Hirabah/Highway Robbery: (Quran 5:33) Severe punishments for spreading terror in land</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Legal Conditions for Hudood Application</a:t>
            </a:r>
            <a:endParaRPr sz="3000"/>
          </a:p>
        </p:txBody>
      </p:sp>
      <p:sp>
        <p:nvSpPr>
          <p:cNvPr id="3" name="Content Placeholder 2"/>
          <p:cNvSpPr>
            <a:spLocks noGrp="1"/>
          </p:cNvSpPr>
          <p:nvPr>
            <p:ph idx="1"/>
          </p:nvPr>
        </p:nvSpPr>
        <p:spPr/>
        <p:txBody>
          <a:bodyPr/>
          <a:lstStyle/>
          <a:p>
            <a:r>
              <a:rPr sz="3000"/>
              <a:t>Strict burden of proof to prevent injustice</a:t>
            </a:r>
            <a:endParaRPr sz="3000"/>
          </a:p>
          <a:p>
            <a:pPr marL="0" indent="0">
              <a:buNone/>
            </a:pPr>
            <a:endParaRPr sz="3000"/>
          </a:p>
          <a:p>
            <a:r>
              <a:rPr sz="3000"/>
              <a:t>Zina requires 4 adult male Muslim </a:t>
            </a:r>
            <a:endParaRPr sz="3000"/>
          </a:p>
          <a:p>
            <a:pPr marL="0" indent="0">
              <a:buNone/>
            </a:pPr>
            <a:endParaRPr sz="3000"/>
          </a:p>
          <a:p>
            <a:r>
              <a:rPr sz="3000"/>
              <a:t>eyewitnesses (Quran 24:4)</a:t>
            </a:r>
            <a:endParaRPr sz="3000"/>
          </a:p>
          <a:p>
            <a:pPr marL="0" indent="0">
              <a:buNone/>
            </a:pPr>
            <a:endParaRPr sz="3000"/>
          </a:p>
          <a:p>
            <a:r>
              <a:rPr sz="3000"/>
              <a:t>Confession must be voluntary and repeatable</a:t>
            </a:r>
            <a:endParaRPr sz="3000"/>
          </a:p>
          <a:p>
            <a:r>
              <a:rPr sz="3000"/>
              <a:t>If doubt exists → punishment falls under Ta’zir not Hudood</a:t>
            </a:r>
            <a:endParaRPr sz="3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Qisas: Retaliation Based on Quran</a:t>
            </a:r>
          </a:p>
        </p:txBody>
      </p:sp>
      <p:sp>
        <p:nvSpPr>
          <p:cNvPr id="3" name="Content Placeholder 2"/>
          <p:cNvSpPr>
            <a:spLocks noGrp="1"/>
          </p:cNvSpPr>
          <p:nvPr>
            <p:ph idx="1"/>
          </p:nvPr>
        </p:nvSpPr>
        <p:spPr/>
        <p:txBody>
          <a:bodyPr/>
          <a:lstStyle/>
          <a:p>
            <a:r>
              <a:rPr sz="3000"/>
              <a:t>“O you who believe! Al-Qisas is prescribed for you…” (Quran 2:178)</a:t>
            </a:r>
            <a:endParaRPr sz="3000"/>
          </a:p>
          <a:p>
            <a:pPr marL="0" indent="0">
              <a:buNone/>
            </a:pPr>
            <a:endParaRPr sz="3000"/>
          </a:p>
          <a:p>
            <a:r>
              <a:rPr sz="3000"/>
              <a:t>Equal retaliation in murder and injury</a:t>
            </a:r>
            <a:endParaRPr sz="3000"/>
          </a:p>
          <a:p>
            <a:r>
              <a:rPr sz="3000"/>
              <a:t>Victim’s family may choose: Qisas, Diyat, or Pardon</a:t>
            </a:r>
            <a:endParaRPr sz="3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Diyat – Compensation</a:t>
            </a:r>
          </a:p>
        </p:txBody>
      </p:sp>
      <p:sp>
        <p:nvSpPr>
          <p:cNvPr id="3" name="Content Placeholder 2"/>
          <p:cNvSpPr>
            <a:spLocks noGrp="1"/>
          </p:cNvSpPr>
          <p:nvPr>
            <p:ph idx="1"/>
          </p:nvPr>
        </p:nvSpPr>
        <p:spPr/>
        <p:txBody>
          <a:bodyPr/>
          <a:lstStyle/>
          <a:p>
            <a:r>
              <a:t>Compensation varies based on injury type</a:t>
            </a:r>
          </a:p>
          <a:p>
            <a:r>
              <a:t>Encourages forgiveness and social reconciliation</a:t>
            </a:r>
          </a:p>
          <a:p>
            <a:pPr marL="0" indent="0">
              <a:buNone/>
            </a:pPr>
          </a:p>
          <a:p>
            <a:r>
              <a:t>“If the brother of the slain forgives… follow with kindness” (Quran 2:178)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Islamic Historical Growth</a:t>
            </a:r>
          </a:p>
        </p:txBody>
      </p:sp>
      <p:sp>
        <p:nvSpPr>
          <p:cNvPr id="3" name="Content Placeholder 2"/>
          <p:cNvSpPr>
            <a:spLocks noGrp="1"/>
          </p:cNvSpPr>
          <p:nvPr>
            <p:ph idx="1"/>
          </p:nvPr>
        </p:nvSpPr>
        <p:spPr/>
        <p:txBody>
          <a:bodyPr/>
          <a:lstStyle/>
          <a:p>
            <a:r>
              <a:t>Prophetic era: Direct divine legal enforcement</a:t>
            </a:r>
          </a:p>
          <a:p>
            <a:r>
              <a:t>Rashidun: Judiciary expansion and codification</a:t>
            </a:r>
          </a:p>
          <a:p>
            <a:pPr marL="0" indent="0">
              <a:buNone/>
            </a:pPr>
          </a:p>
          <a:p>
            <a:r>
              <a:t>Abbasids: Flourishing of fiqh schools</a:t>
            </a:r>
          </a:p>
          <a:p>
            <a:r>
              <a:t>Ottomans: Majallah codification – influence on Pakistan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Ta’zir: Discretionary Punishment</a:t>
            </a:r>
          </a:p>
        </p:txBody>
      </p:sp>
      <p:sp>
        <p:nvSpPr>
          <p:cNvPr id="3" name="Content Placeholder 2"/>
          <p:cNvSpPr>
            <a:spLocks noGrp="1"/>
          </p:cNvSpPr>
          <p:nvPr>
            <p:ph idx="1"/>
          </p:nvPr>
        </p:nvSpPr>
        <p:spPr/>
        <p:txBody>
          <a:bodyPr/>
          <a:lstStyle/>
          <a:p>
            <a:r>
              <a:rPr sz="3000"/>
              <a:t>Judge-derived punishments based on public welfare</a:t>
            </a:r>
            <a:endParaRPr sz="3000"/>
          </a:p>
          <a:p>
            <a:r>
              <a:rPr sz="3000"/>
              <a:t>Examples: Cybercrime, Fraud, Domestic violence, Drug crimes</a:t>
            </a:r>
            <a:endParaRPr sz="3000"/>
          </a:p>
          <a:p>
            <a:pPr marL="0" indent="0">
              <a:buNone/>
            </a:pPr>
            <a:endParaRPr sz="3000"/>
          </a:p>
          <a:p>
            <a:r>
              <a:rPr sz="3000"/>
              <a:t>Adaptability ensures relevance in modern times</a:t>
            </a:r>
            <a:endParaRPr sz="3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Pakistan &amp; Islamization of Criminal Law</a:t>
            </a:r>
          </a:p>
        </p:txBody>
      </p:sp>
      <p:sp>
        <p:nvSpPr>
          <p:cNvPr id="3" name="Content Placeholder 2"/>
          <p:cNvSpPr>
            <a:spLocks noGrp="1"/>
          </p:cNvSpPr>
          <p:nvPr>
            <p:ph idx="1"/>
          </p:nvPr>
        </p:nvSpPr>
        <p:spPr/>
        <p:txBody>
          <a:bodyPr/>
          <a:lstStyle/>
          <a:p>
            <a:r>
              <a:t>1973 Constitution: Quran &amp; Sunnah supreme source of law</a:t>
            </a:r>
          </a:p>
          <a:p>
            <a:pPr marL="0" indent="0">
              <a:buNone/>
            </a:pPr>
          </a:p>
          <a:p>
            <a:r>
              <a:t>Article 203: Federal Shariat Court established</a:t>
            </a:r>
          </a:p>
          <a:p>
            <a:pPr marL="0" indent="0">
              <a:buNone/>
            </a:pPr>
          </a:p>
          <a:p>
            <a:r>
              <a:t>Islamization process under 1979 Hudood Laws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Hudood Ordinances in Pakistan</a:t>
            </a:r>
          </a:p>
        </p:txBody>
      </p:sp>
      <p:sp>
        <p:nvSpPr>
          <p:cNvPr id="3" name="Content Placeholder 2"/>
          <p:cNvSpPr>
            <a:spLocks noGrp="1"/>
          </p:cNvSpPr>
          <p:nvPr>
            <p:ph idx="1"/>
          </p:nvPr>
        </p:nvSpPr>
        <p:spPr/>
        <p:txBody>
          <a:bodyPr/>
          <a:lstStyle/>
          <a:p>
            <a:r>
              <a:t>Zina Ordinance 1979 – Problems in rape conviction procedure</a:t>
            </a:r>
          </a:p>
          <a:p>
            <a:pPr marL="0" indent="0">
              <a:buNone/>
            </a:pPr>
          </a:p>
          <a:p>
            <a:r>
              <a:t>Qazf Ordinance – Punishment for false accusations</a:t>
            </a:r>
          </a:p>
          <a:p>
            <a:pPr marL="0" indent="0">
              <a:buNone/>
            </a:pPr>
          </a:p>
          <a:p>
            <a:r>
              <a:t>Reforms under Women Protection Act 2006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Qisas &amp; Diyat Act 1990</a:t>
            </a:r>
          </a:p>
        </p:txBody>
      </p:sp>
      <p:sp>
        <p:nvSpPr>
          <p:cNvPr id="3" name="Content Placeholder 2"/>
          <p:cNvSpPr>
            <a:spLocks noGrp="1"/>
          </p:cNvSpPr>
          <p:nvPr>
            <p:ph idx="1"/>
          </p:nvPr>
        </p:nvSpPr>
        <p:spPr/>
        <p:txBody>
          <a:bodyPr/>
          <a:lstStyle/>
          <a:p>
            <a:r>
              <a:t>Victim’s family may forgive or accept compensation</a:t>
            </a:r>
          </a:p>
          <a:p>
            <a:pPr marL="0" indent="0">
              <a:buNone/>
            </a:pPr>
          </a:p>
          <a:p>
            <a:r>
              <a:t>Brought closer to classical Islamic jurisprudence</a:t>
            </a:r>
          </a:p>
          <a:p>
            <a:pPr marL="0" indent="0">
              <a:buNone/>
            </a:pPr>
          </a:p>
          <a:p>
            <a:r>
              <a:t>Controversies: Wealthy offenders escaping responsibility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a:sym typeface="+mn-ea"/>
              </a:rPr>
              <a:t>Crime Prevention in Pakistan</a:t>
            </a:r>
            <a:endParaRPr lang="en-US"/>
          </a:p>
        </p:txBody>
      </p:sp>
      <p:sp>
        <p:nvSpPr>
          <p:cNvPr id="3" name="Content Placeholder 2"/>
          <p:cNvSpPr>
            <a:spLocks noGrp="1"/>
          </p:cNvSpPr>
          <p:nvPr>
            <p:ph idx="1"/>
          </p:nvPr>
        </p:nvSpPr>
        <p:spPr/>
        <p:txBody>
          <a:bodyPr/>
          <a:p>
            <a:r>
              <a:rPr>
                <a:sym typeface="+mn-ea"/>
              </a:rPr>
              <a:t>Police &amp; FIA – enforcement</a:t>
            </a:r>
            <a:endParaRPr>
              <a:sym typeface="+mn-ea"/>
            </a:endParaRPr>
          </a:p>
          <a:p>
            <a:r>
              <a:rPr>
                <a:sym typeface="+mn-ea"/>
              </a:rPr>
              <a:t>Courts &amp; Shariat Court oversight</a:t>
            </a:r>
            <a:endParaRPr>
              <a:sym typeface="+mn-ea"/>
            </a:endParaRPr>
          </a:p>
          <a:p>
            <a:r>
              <a:rPr>
                <a:sym typeface="+mn-ea"/>
              </a:rPr>
              <a:t>PECA, PPC, CrPC, Anti-terror laws</a:t>
            </a:r>
            <a:endParaRPr>
              <a:sym typeface="+mn-ea"/>
            </a:endParaRPr>
          </a:p>
          <a:p>
            <a:r>
              <a:rPr>
                <a:sym typeface="+mn-ea"/>
              </a:rPr>
              <a:t>Rehabilitation institutions</a:t>
            </a:r>
            <a:endParaRPr>
              <a:sym typeface="+mn-ea"/>
            </a:endParaRPr>
          </a:p>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Modern Case Study: Safia Bibi Case (1983)</a:t>
            </a:r>
            <a:endParaRPr sz="3000"/>
          </a:p>
        </p:txBody>
      </p:sp>
      <p:sp>
        <p:nvSpPr>
          <p:cNvPr id="3" name="Content Placeholder 2"/>
          <p:cNvSpPr>
            <a:spLocks noGrp="1"/>
          </p:cNvSpPr>
          <p:nvPr>
            <p:ph idx="1"/>
          </p:nvPr>
        </p:nvSpPr>
        <p:spPr/>
        <p:txBody>
          <a:bodyPr/>
          <a:lstStyle/>
          <a:p>
            <a:r>
              <a:t>Blind girl became pregnant due to rape</a:t>
            </a:r>
          </a:p>
          <a:p>
            <a:r>
              <a:t>Unable to present 4 eyewitnesses → accused of zina</a:t>
            </a:r>
          </a:p>
          <a:p>
            <a:pPr marL="0" indent="0">
              <a:buNone/>
            </a:pPr>
          </a:p>
          <a:p>
            <a:r>
              <a:t>Triggered reforms &amp; Women’s rights activism</a:t>
            </a:r>
          </a:p>
          <a:p>
            <a:r>
              <a:t>Exposed gaps between law &amp; procedure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90500"/>
            <a:ext cx="8229600" cy="582613"/>
          </a:xfrm>
        </p:spPr>
        <p:txBody>
          <a:bodyPr/>
          <a:lstStyle/>
          <a:p>
            <a:r>
              <a:rPr sz="3000"/>
              <a:t>Modern Case Study: Raymond Davis Case (2011)</a:t>
            </a:r>
            <a:endParaRPr sz="3000"/>
          </a:p>
        </p:txBody>
      </p:sp>
      <p:sp>
        <p:nvSpPr>
          <p:cNvPr id="3" name="Content Placeholder 2"/>
          <p:cNvSpPr>
            <a:spLocks noGrp="1"/>
          </p:cNvSpPr>
          <p:nvPr>
            <p:ph idx="1"/>
          </p:nvPr>
        </p:nvSpPr>
        <p:spPr/>
        <p:txBody>
          <a:bodyPr/>
          <a:lstStyle/>
          <a:p>
            <a:r>
              <a:t>Murder case ended through Diyat settlement</a:t>
            </a:r>
          </a:p>
          <a:p>
            <a:pPr marL="0" indent="0">
              <a:buNone/>
            </a:pPr>
          </a:p>
          <a:p>
            <a:r>
              <a:t>Raised questions of diplomatic immunity</a:t>
            </a:r>
          </a:p>
          <a:p>
            <a:pPr marL="0" indent="0">
              <a:buNone/>
            </a:pPr>
          </a:p>
          <a:p>
            <a:r>
              <a:t>Debate: Diyat law misuse for powerful individuals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Cybercrime under Islamic Law</a:t>
            </a:r>
          </a:p>
        </p:txBody>
      </p:sp>
      <p:sp>
        <p:nvSpPr>
          <p:cNvPr id="3" name="Content Placeholder 2"/>
          <p:cNvSpPr>
            <a:spLocks noGrp="1"/>
          </p:cNvSpPr>
          <p:nvPr>
            <p:ph idx="1"/>
          </p:nvPr>
        </p:nvSpPr>
        <p:spPr/>
        <p:txBody>
          <a:bodyPr/>
          <a:lstStyle/>
          <a:p>
            <a:r>
              <a:t>Falls under Ta’zir because not defined in Quran/Sunnah</a:t>
            </a:r>
          </a:p>
          <a:p>
            <a:pPr marL="0" indent="0">
              <a:buNone/>
            </a:pPr>
          </a:p>
          <a:p>
            <a:r>
              <a:t>Pakistan Electronic Crimes Act (PECA) - enforcement</a:t>
            </a:r>
          </a:p>
          <a:p>
            <a:pPr marL="0" indent="0">
              <a:buNone/>
            </a:pPr>
          </a:p>
          <a:p>
            <a:r>
              <a:t>Digital fraud, defamation, threats → judicial discretion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Principles of Justice in Islam</a:t>
            </a:r>
          </a:p>
        </p:txBody>
      </p:sp>
      <p:sp>
        <p:nvSpPr>
          <p:cNvPr id="3" name="Content Placeholder 2"/>
          <p:cNvSpPr>
            <a:spLocks noGrp="1"/>
          </p:cNvSpPr>
          <p:nvPr>
            <p:ph idx="1"/>
          </p:nvPr>
        </p:nvSpPr>
        <p:spPr/>
        <p:txBody>
          <a:bodyPr/>
          <a:lstStyle/>
          <a:p>
            <a:r>
              <a:t>No punishment without proof</a:t>
            </a:r>
          </a:p>
          <a:p>
            <a:r>
              <a:t>Prohibition of torture or forced confession</a:t>
            </a:r>
          </a:p>
          <a:p>
            <a:r>
              <a:t>Right to fair trial and legal counsel</a:t>
            </a:r>
          </a:p>
          <a:p>
            <a:r>
              <a:t>Mercy and forgiveness highly encouraged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Discussion Points</a:t>
            </a:r>
          </a:p>
        </p:txBody>
      </p:sp>
      <p:sp>
        <p:nvSpPr>
          <p:cNvPr id="3" name="Content Placeholder 2"/>
          <p:cNvSpPr>
            <a:spLocks noGrp="1"/>
          </p:cNvSpPr>
          <p:nvPr>
            <p:ph idx="1"/>
          </p:nvPr>
        </p:nvSpPr>
        <p:spPr/>
        <p:txBody>
          <a:bodyPr/>
          <a:lstStyle/>
          <a:p>
            <a:r>
              <a:t>Should Hudood evidentiary rules be reformed with modern forensics?</a:t>
            </a:r>
          </a:p>
          <a:p>
            <a:pPr marL="0" indent="0">
              <a:buNone/>
            </a:pPr>
          </a:p>
          <a:p>
            <a:r>
              <a:t>Women and minority protections in Islamic criminal law</a:t>
            </a:r>
          </a:p>
          <a:p>
            <a:pPr marL="0" indent="0">
              <a:buNone/>
            </a:pPr>
          </a:p>
          <a:p>
            <a:r>
              <a:t>Can Qisas &amp; Diyat maintain justice while allowing forgiveness?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Conclusion</a:t>
            </a:r>
          </a:p>
        </p:txBody>
      </p:sp>
      <p:sp>
        <p:nvSpPr>
          <p:cNvPr id="3" name="Content Placeholder 2"/>
          <p:cNvSpPr>
            <a:spLocks noGrp="1"/>
          </p:cNvSpPr>
          <p:nvPr>
            <p:ph idx="1"/>
          </p:nvPr>
        </p:nvSpPr>
        <p:spPr/>
        <p:txBody>
          <a:bodyPr/>
          <a:lstStyle/>
          <a:p>
            <a:r>
              <a:t>Islamic law seeks justice &amp; mercy together</a:t>
            </a:r>
          </a:p>
          <a:p>
            <a:r>
              <a:t>Criminal law must protect society with fairness</a:t>
            </a:r>
          </a:p>
          <a:p>
            <a:r>
              <a:t>Modern reforms must uphold Quranic principles and human dignity</a:t>
            </a:r>
          </a:p>
        </p:txBody>
      </p:sp>
    </p:spTree>
  </p:cSld>
  <p:clrMapOvr>
    <a:masterClrMapping/>
  </p:clrMapOvr>
</p:sld>
</file>

<file path=ppt/theme/theme1.xml><?xml version="1.0" encoding="utf-8"?>
<a:theme xmlns:a="http://schemas.openxmlformats.org/drawingml/2006/main" name="Data Pie Charts">
  <a:themeElements>
    <a:clrScheme name="Data Pie Charts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Data Pie Chart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Data Pie Char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ta Pie Char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ta Pie Char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ta Pie Char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ta Pie Char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ta Pie Char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ta Pie Char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ta Pie Char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ta Pie Char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ta Pie Char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ta Pie Char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ta Pie Char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ata Pie Charts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4690</Words>
  <Application>WPS Presentation</Application>
  <PresentationFormat>On-screen Show (4:3)</PresentationFormat>
  <Paragraphs>164</Paragraphs>
  <Slides>21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21</vt:i4>
      </vt:variant>
    </vt:vector>
  </HeadingPairs>
  <TitlesOfParts>
    <vt:vector size="29" baseType="lpstr">
      <vt:lpstr>Arial</vt:lpstr>
      <vt:lpstr>SimSun</vt:lpstr>
      <vt:lpstr>Wingdings</vt:lpstr>
      <vt:lpstr>Arial</vt:lpstr>
      <vt:lpstr>Calibri</vt:lpstr>
      <vt:lpstr>Microsoft YaHei</vt:lpstr>
      <vt:lpstr>Arial Unicode MS</vt:lpstr>
      <vt:lpstr>Data Pie Charts</vt:lpstr>
      <vt:lpstr>Crime &amp; Punishment in Islamic Jurisprudence</vt:lpstr>
      <vt:lpstr>PowerPoint 演示文稿</vt:lpstr>
      <vt:lpstr>PowerPoint 演示文稿</vt:lpstr>
      <vt:lpstr>Quranic Foundation of Criminal Law</vt:lpstr>
      <vt:lpstr>Maqasid al-Shariah (Objectives of Islamic Law)</vt:lpstr>
      <vt:lpstr>Hudood Punishments – Quranic Evidence</vt:lpstr>
      <vt:lpstr>Legal Conditions for Hudood Application</vt:lpstr>
      <vt:lpstr>Qisas: Retaliation Based on Quran</vt:lpstr>
      <vt:lpstr>Diyat – Compensation</vt:lpstr>
      <vt:lpstr>Islamic Historical Growth</vt:lpstr>
      <vt:lpstr>Ta’zir: Discretionary Punishment</vt:lpstr>
      <vt:lpstr>Pakistan &amp; Islamization of Criminal Law</vt:lpstr>
      <vt:lpstr>Hudood Ordinances in Pakistan</vt:lpstr>
      <vt:lpstr>Qisas &amp; Diyat Act 1990</vt:lpstr>
      <vt:lpstr>PowerPoint 演示文稿</vt:lpstr>
      <vt:lpstr>Modern Case Study: Safia Bibi Case (1983)</vt:lpstr>
      <vt:lpstr>Modern Case Study: Raymond Davis Case (2011)</vt:lpstr>
      <vt:lpstr>Cybercrime under Islamic Law</vt:lpstr>
      <vt:lpstr>Principles of Justice in Islam</vt:lpstr>
      <vt:lpstr>Discussion Points</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WPS_1750661214</cp:lastModifiedBy>
  <cp:revision>7</cp:revision>
  <dcterms:created xsi:type="dcterms:W3CDTF">2013-01-27T09:14:00Z</dcterms:created>
  <dcterms:modified xsi:type="dcterms:W3CDTF">2025-11-11T18:30:14Z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696D8D4E9A924EA1A34D7C70B82676AB_13</vt:lpwstr>
  </property>
  <property fmtid="{D5CDD505-2E9C-101B-9397-08002B2CF9AE}" pid="3" name="KSOProductBuildVer">
    <vt:lpwstr>1033-12.2.0.23131</vt:lpwstr>
  </property>
</Properties>
</file>