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3"/>
    <p:sldId id="257" r:id="rId4"/>
    <p:sldId id="273" r:id="rId5"/>
    <p:sldId id="274" r:id="rId6"/>
    <p:sldId id="258" r:id="rId7"/>
    <p:sldId id="259" r:id="rId8"/>
    <p:sldId id="275" r:id="rId9"/>
    <p:sldId id="276" r:id="rId10"/>
    <p:sldId id="260" r:id="rId11"/>
    <p:sldId id="261" r:id="rId12"/>
    <p:sldId id="262" r:id="rId13"/>
    <p:sldId id="263" r:id="rId14"/>
    <p:sldId id="264" r:id="rId15"/>
    <p:sldId id="265" r:id="rId16"/>
    <p:sldId id="267" r:id="rId17"/>
    <p:sldId id="268" r:id="rId18"/>
    <p:sldId id="269" r:id="rId19"/>
    <p:sldId id="270" r:id="rId20"/>
    <p:sldId id="271" r:id="rId2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8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88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4" Type="http://schemas.openxmlformats.org/officeDocument/2006/relationships/tableStyles" Target="tableStyles.xml"/><Relationship Id="rId23" Type="http://schemas.openxmlformats.org/officeDocument/2006/relationships/viewProps" Target="viewProps.xml"/><Relationship Id="rId22" Type="http://schemas.openxmlformats.org/officeDocument/2006/relationships/presProps" Target="presProps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 panose="020B0604020202020204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 panose="020B0604020202020204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 panose="020B0604020202020204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 panose="020B0604020202020204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F0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3200" b="1">
                <a:solidFill>
                  <a:srgbClr val="003366"/>
                </a:solidFill>
              </a:defRPr>
            </a:pPr>
            <a:r>
              <a:t>International Law in Islam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632710"/>
            <a:ext cx="8229600" cy="3493770"/>
          </a:xfrm>
        </p:spPr>
        <p:txBody>
          <a:bodyPr/>
          <a:lstStyle/>
          <a:p>
            <a:pPr algn="ctr">
              <a:defRPr sz="2000">
                <a:solidFill>
                  <a:srgbClr val="000000"/>
                </a:solidFill>
              </a:defRPr>
            </a:pPr>
            <a:r>
              <a:rPr sz="2400"/>
              <a:t>LLB 3rd Year – Islamic Jurisprudence</a:t>
            </a:r>
            <a:endParaRPr sz="2400"/>
          </a:p>
          <a:p>
            <a:pPr algn="ctr">
              <a:defRPr sz="2000">
                <a:solidFill>
                  <a:srgbClr val="000000"/>
                </a:solidFill>
              </a:defRPr>
            </a:pPr>
            <a:endParaRPr sz="24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F0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3200" b="1">
                <a:solidFill>
                  <a:srgbClr val="003366"/>
                </a:solidFill>
              </a:defRPr>
            </a:pPr>
            <a:r>
              <a:t>Scope of Islamic International Law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44675"/>
            <a:ext cx="8229600" cy="4281805"/>
          </a:xfrm>
        </p:spPr>
        <p:txBody>
          <a:bodyPr/>
          <a:lstStyle/>
          <a:p>
            <a:pPr marL="0" indent="0">
              <a:buNone/>
              <a:defRPr sz="2000">
                <a:solidFill>
                  <a:srgbClr val="000000"/>
                </a:solidFill>
              </a:defRPr>
            </a:pPr>
            <a:r>
              <a:rPr sz="2400"/>
              <a:t>• Governance of relationships between Muslim and non-Muslim states</a:t>
            </a:r>
            <a:endParaRPr sz="2400"/>
          </a:p>
          <a:p>
            <a:pPr>
              <a:defRPr sz="2000">
                <a:solidFill>
                  <a:srgbClr val="000000"/>
                </a:solidFill>
              </a:defRPr>
            </a:pPr>
            <a:endParaRPr sz="2400"/>
          </a:p>
          <a:p>
            <a:pPr marL="0" indent="0">
              <a:buNone/>
              <a:defRPr sz="2000">
                <a:solidFill>
                  <a:srgbClr val="000000"/>
                </a:solidFill>
              </a:defRPr>
            </a:pPr>
            <a:r>
              <a:rPr sz="2400"/>
              <a:t>• Protection of human dignity globally</a:t>
            </a:r>
            <a:endParaRPr sz="2400"/>
          </a:p>
          <a:p>
            <a:pPr>
              <a:defRPr sz="2000">
                <a:solidFill>
                  <a:srgbClr val="000000"/>
                </a:solidFill>
              </a:defRPr>
            </a:pPr>
            <a:endParaRPr sz="2400"/>
          </a:p>
          <a:p>
            <a:pPr marL="0" indent="0">
              <a:buNone/>
              <a:defRPr sz="2000">
                <a:solidFill>
                  <a:srgbClr val="000000"/>
                </a:solidFill>
              </a:defRPr>
            </a:pPr>
            <a:r>
              <a:rPr sz="2400"/>
              <a:t>• Promotion of peace and justice</a:t>
            </a:r>
            <a:endParaRPr sz="2400"/>
          </a:p>
          <a:p>
            <a:pPr>
              <a:defRPr sz="2000">
                <a:solidFill>
                  <a:srgbClr val="000000"/>
                </a:solidFill>
              </a:defRPr>
            </a:pPr>
            <a:endParaRPr sz="2400"/>
          </a:p>
          <a:p>
            <a:pPr marL="0" indent="0">
              <a:buNone/>
              <a:defRPr sz="2000">
                <a:solidFill>
                  <a:srgbClr val="000000"/>
                </a:solidFill>
              </a:defRPr>
            </a:pPr>
            <a:r>
              <a:rPr sz="2400"/>
              <a:t>• Ensuring fulfillment of treaties and safe diplomacy</a:t>
            </a:r>
            <a:endParaRPr sz="24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F0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955"/>
            <a:ext cx="8229600" cy="473075"/>
          </a:xfrm>
        </p:spPr>
        <p:txBody>
          <a:bodyPr>
            <a:normAutofit fontScale="90000"/>
          </a:bodyPr>
          <a:lstStyle/>
          <a:p>
            <a:pPr>
              <a:defRPr sz="3200" b="1">
                <a:solidFill>
                  <a:srgbClr val="003366"/>
                </a:solidFill>
              </a:defRPr>
            </a:pPr>
            <a:r>
              <a:rPr lang="en-US"/>
              <a:t>Introduction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11835"/>
            <a:ext cx="8229600" cy="5414645"/>
          </a:xfrm>
        </p:spPr>
        <p:txBody>
          <a:bodyPr>
            <a:noAutofit/>
          </a:bodyPr>
          <a:lstStyle/>
          <a:p>
            <a:pPr>
              <a:defRPr sz="2000">
                <a:solidFill>
                  <a:srgbClr val="000000"/>
                </a:solidFill>
              </a:defRPr>
            </a:pPr>
            <a:r>
              <a:rPr lang="en-US" altLang="en-US" sz="2300"/>
              <a:t>International law in Islam is grounded in Shariah principles governing relations between Muslim and non-Muslim states. Unlike modern international law which evolved through treaties and custom, Islamic international law is derived from:</a:t>
            </a:r>
            <a:endParaRPr lang="en-US" altLang="en-US" sz="2300"/>
          </a:p>
          <a:p>
            <a:pPr>
              <a:defRPr sz="2000">
                <a:solidFill>
                  <a:srgbClr val="000000"/>
                </a:solidFill>
              </a:defRPr>
            </a:pPr>
            <a:endParaRPr lang="en-US" altLang="en-US" sz="2300"/>
          </a:p>
          <a:p>
            <a:pPr>
              <a:defRPr sz="2000">
                <a:solidFill>
                  <a:srgbClr val="000000"/>
                </a:solidFill>
              </a:defRPr>
            </a:pPr>
            <a:r>
              <a:rPr lang="en-US" altLang="en-US" sz="2300"/>
              <a:t>Qur’an</a:t>
            </a:r>
            <a:endParaRPr lang="en-US" altLang="en-US" sz="2300"/>
          </a:p>
          <a:p>
            <a:pPr>
              <a:defRPr sz="2000">
                <a:solidFill>
                  <a:srgbClr val="000000"/>
                </a:solidFill>
              </a:defRPr>
            </a:pPr>
            <a:r>
              <a:rPr lang="en-US" altLang="en-US" sz="2300"/>
              <a:t>Sunnah (Hadith)</a:t>
            </a:r>
            <a:endParaRPr lang="en-US" altLang="en-US" sz="2300"/>
          </a:p>
          <a:p>
            <a:pPr>
              <a:defRPr sz="2000">
                <a:solidFill>
                  <a:srgbClr val="000000"/>
                </a:solidFill>
              </a:defRPr>
            </a:pPr>
            <a:r>
              <a:rPr lang="en-US" altLang="en-US" sz="2300"/>
              <a:t>Ijma’ (Consensus)</a:t>
            </a:r>
            <a:endParaRPr lang="en-US" altLang="en-US" sz="2300"/>
          </a:p>
          <a:p>
            <a:pPr>
              <a:defRPr sz="2000">
                <a:solidFill>
                  <a:srgbClr val="000000"/>
                </a:solidFill>
              </a:defRPr>
            </a:pPr>
            <a:r>
              <a:rPr lang="en-US" altLang="en-US" sz="2300"/>
              <a:t>Qiyas (Analogical reasoning)</a:t>
            </a:r>
            <a:endParaRPr lang="en-US" altLang="en-US" sz="2300"/>
          </a:p>
          <a:p>
            <a:pPr>
              <a:defRPr sz="2000">
                <a:solidFill>
                  <a:srgbClr val="000000"/>
                </a:solidFill>
              </a:defRPr>
            </a:pPr>
            <a:r>
              <a:rPr lang="en-US" altLang="en-US" sz="2300"/>
              <a:t>Siyaar (Islamic rules for foreign relations) → developed by Islamic jurists</a:t>
            </a:r>
            <a:endParaRPr lang="en-US" altLang="en-US" sz="2300"/>
          </a:p>
          <a:p>
            <a:pPr>
              <a:defRPr sz="2000">
                <a:solidFill>
                  <a:srgbClr val="000000"/>
                </a:solidFill>
              </a:defRPr>
            </a:pPr>
            <a:r>
              <a:rPr lang="en-US" altLang="en-US" sz="2300"/>
              <a:t>Objective: Ensure peaceful coexistence, justice, security, and protection of human dignity globall</a:t>
            </a:r>
            <a:endParaRPr lang="en-US" altLang="en-US" sz="23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F0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3200" b="1">
                <a:solidFill>
                  <a:srgbClr val="003366"/>
                </a:solidFill>
              </a:defRPr>
            </a:pPr>
            <a:r>
              <a:t>Scope of Islamic International Law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80540"/>
            <a:ext cx="8229600" cy="4345940"/>
          </a:xfrm>
        </p:spPr>
        <p:txBody>
          <a:bodyPr/>
          <a:lstStyle/>
          <a:p>
            <a:pPr marL="0" indent="0">
              <a:buNone/>
              <a:defRPr sz="2000">
                <a:solidFill>
                  <a:srgbClr val="000000"/>
                </a:solidFill>
              </a:defRPr>
            </a:pPr>
            <a:r>
              <a:t>•</a:t>
            </a:r>
            <a:r>
              <a:rPr sz="2400"/>
              <a:t> Governance of relationships between Muslim and non-Muslim states</a:t>
            </a:r>
            <a:endParaRPr sz="2400"/>
          </a:p>
          <a:p>
            <a:pPr marL="0" indent="0">
              <a:buNone/>
              <a:defRPr sz="2000">
                <a:solidFill>
                  <a:srgbClr val="000000"/>
                </a:solidFill>
              </a:defRPr>
            </a:pPr>
            <a:endParaRPr sz="2400"/>
          </a:p>
          <a:p>
            <a:pPr marL="0" indent="0">
              <a:buNone/>
              <a:defRPr sz="2000">
                <a:solidFill>
                  <a:srgbClr val="000000"/>
                </a:solidFill>
              </a:defRPr>
            </a:pPr>
            <a:r>
              <a:rPr sz="2400"/>
              <a:t>• Protection of human dignity globally</a:t>
            </a:r>
            <a:endParaRPr sz="2400"/>
          </a:p>
          <a:p>
            <a:pPr marL="0" indent="0">
              <a:buNone/>
              <a:defRPr sz="2000">
                <a:solidFill>
                  <a:srgbClr val="000000"/>
                </a:solidFill>
              </a:defRPr>
            </a:pPr>
            <a:endParaRPr sz="2400"/>
          </a:p>
          <a:p>
            <a:pPr marL="0" indent="0">
              <a:buNone/>
              <a:defRPr sz="2000">
                <a:solidFill>
                  <a:srgbClr val="000000"/>
                </a:solidFill>
              </a:defRPr>
            </a:pPr>
            <a:r>
              <a:rPr sz="2400"/>
              <a:t>• Promotion of peace and justice</a:t>
            </a:r>
            <a:endParaRPr sz="2400"/>
          </a:p>
          <a:p>
            <a:pPr marL="0" indent="0">
              <a:buNone/>
              <a:defRPr sz="2000">
                <a:solidFill>
                  <a:srgbClr val="000000"/>
                </a:solidFill>
              </a:defRPr>
            </a:pPr>
            <a:endParaRPr sz="2400"/>
          </a:p>
          <a:p>
            <a:pPr marL="0" indent="0">
              <a:buNone/>
              <a:defRPr sz="2000">
                <a:solidFill>
                  <a:srgbClr val="000000"/>
                </a:solidFill>
              </a:defRPr>
            </a:pPr>
            <a:r>
              <a:rPr sz="2400"/>
              <a:t>• Ensuring fulfillment of treaties and safe diplomacy</a:t>
            </a:r>
            <a:endParaRPr sz="24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F0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3200" b="1">
                <a:solidFill>
                  <a:srgbClr val="003366"/>
                </a:solidFill>
              </a:defRPr>
            </a:pPr>
            <a:r>
              <a:t>Historical Development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  <a:defRPr sz="2000">
                <a:solidFill>
                  <a:srgbClr val="000000"/>
                </a:solidFill>
              </a:defRPr>
            </a:pPr>
            <a:r>
              <a:rPr sz="2400"/>
              <a:t>• Prophetic Era: Medina Charter, treaties with different communities</a:t>
            </a:r>
            <a:endParaRPr sz="2400"/>
          </a:p>
          <a:p>
            <a:pPr>
              <a:defRPr sz="2000">
                <a:solidFill>
                  <a:srgbClr val="000000"/>
                </a:solidFill>
              </a:defRPr>
            </a:pPr>
            <a:endParaRPr sz="2400"/>
          </a:p>
          <a:p>
            <a:pPr marL="0" indent="0">
              <a:buNone/>
              <a:defRPr sz="2000">
                <a:solidFill>
                  <a:srgbClr val="000000"/>
                </a:solidFill>
              </a:defRPr>
            </a:pPr>
            <a:r>
              <a:rPr sz="2400"/>
              <a:t>• Rightly Guided Caliphs: Ethical rules of war and peaceful expansion</a:t>
            </a:r>
            <a:endParaRPr sz="2400"/>
          </a:p>
          <a:p>
            <a:pPr>
              <a:defRPr sz="2000">
                <a:solidFill>
                  <a:srgbClr val="000000"/>
                </a:solidFill>
              </a:defRPr>
            </a:pPr>
            <a:endParaRPr sz="2400"/>
          </a:p>
          <a:p>
            <a:pPr marL="0" indent="0">
              <a:buNone/>
              <a:defRPr sz="2000">
                <a:solidFill>
                  <a:srgbClr val="000000"/>
                </a:solidFill>
              </a:defRPr>
            </a:pPr>
            <a:r>
              <a:rPr sz="2400"/>
              <a:t>• Umayyad &amp; Abbasid Empires: Formalization of Siyar (foreign relations law)</a:t>
            </a:r>
            <a:endParaRPr sz="2400"/>
          </a:p>
          <a:p>
            <a:pPr>
              <a:defRPr sz="2000">
                <a:solidFill>
                  <a:srgbClr val="000000"/>
                </a:solidFill>
              </a:defRPr>
            </a:pPr>
            <a:endParaRPr sz="2400"/>
          </a:p>
          <a:p>
            <a:pPr marL="0" indent="0">
              <a:buNone/>
              <a:defRPr sz="2000">
                <a:solidFill>
                  <a:srgbClr val="000000"/>
                </a:solidFill>
              </a:defRPr>
            </a:pPr>
            <a:r>
              <a:rPr sz="2400"/>
              <a:t>• Ottoman Empire: Modern treaties and global diplomatic relations</a:t>
            </a:r>
            <a:endParaRPr sz="24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F0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3200" b="1">
                <a:solidFill>
                  <a:srgbClr val="003366"/>
                </a:solidFill>
              </a:defRPr>
            </a:pPr>
            <a:r>
              <a:t>Classifications in Traditional Jurisprudence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57630"/>
            <a:ext cx="8229600" cy="4768850"/>
          </a:xfrm>
        </p:spPr>
        <p:txBody>
          <a:bodyPr/>
          <a:lstStyle/>
          <a:p>
            <a:pPr marL="0" indent="0">
              <a:buNone/>
              <a:defRPr sz="2000">
                <a:solidFill>
                  <a:srgbClr val="000000"/>
                </a:solidFill>
              </a:defRPr>
            </a:pPr>
          </a:p>
          <a:p>
            <a:pPr>
              <a:defRPr sz="2000">
                <a:solidFill>
                  <a:srgbClr val="000000"/>
                </a:solidFill>
              </a:defRPr>
            </a:pPr>
            <a:r>
              <a:rPr lang="en-US" altLang="en-US" sz="2400"/>
              <a:t>Term	Meaning</a:t>
            </a:r>
            <a:endParaRPr lang="en-US" altLang="en-US" sz="2400"/>
          </a:p>
          <a:p>
            <a:pPr>
              <a:defRPr sz="2000">
                <a:solidFill>
                  <a:srgbClr val="000000"/>
                </a:solidFill>
              </a:defRPr>
            </a:pPr>
            <a:r>
              <a:rPr lang="en-US" altLang="en-US" sz="2400"/>
              <a:t>Dar-ul-Islam	Land under Muslim sovereignty &amp; Shariah rule</a:t>
            </a:r>
            <a:endParaRPr lang="en-US" altLang="en-US" sz="2400"/>
          </a:p>
          <a:p>
            <a:pPr>
              <a:defRPr sz="2000">
                <a:solidFill>
                  <a:srgbClr val="000000"/>
                </a:solidFill>
              </a:defRPr>
            </a:pPr>
            <a:r>
              <a:rPr lang="en-US" altLang="en-US" sz="2400"/>
              <a:t>Dar-ul-Ahd / Sulh	Treaty states with peaceful relations</a:t>
            </a:r>
            <a:endParaRPr lang="en-US" altLang="en-US" sz="2400"/>
          </a:p>
          <a:p>
            <a:pPr>
              <a:defRPr sz="2000">
                <a:solidFill>
                  <a:srgbClr val="000000"/>
                </a:solidFill>
              </a:defRPr>
            </a:pPr>
            <a:r>
              <a:rPr lang="en-US" altLang="en-US" sz="2400"/>
              <a:t>Dar-ul-Harb	States hostile to Muslims (only if active aggression)</a:t>
            </a:r>
            <a:endParaRPr lang="en-US" altLang="en-US" sz="2400"/>
          </a:p>
          <a:p>
            <a:pPr>
              <a:defRPr sz="2000">
                <a:solidFill>
                  <a:srgbClr val="000000"/>
                </a:solidFill>
              </a:defRPr>
            </a:pPr>
            <a:endParaRPr lang="en-US" altLang="en-US" sz="2400"/>
          </a:p>
          <a:p>
            <a:pPr>
              <a:defRPr sz="2000">
                <a:solidFill>
                  <a:srgbClr val="000000"/>
                </a:solidFill>
              </a:defRPr>
            </a:pPr>
            <a:endParaRPr lang="en-US" altLang="en-US" sz="2400"/>
          </a:p>
          <a:p>
            <a:pPr>
              <a:defRPr sz="2000">
                <a:solidFill>
                  <a:srgbClr val="000000"/>
                </a:solidFill>
              </a:defRPr>
            </a:pPr>
            <a:r>
              <a:rPr lang="en-US" altLang="en-US" sz="2400"/>
              <a:t> Modern scholars emphasize diplomacy and global cooperation over divisive territorial classifications.</a:t>
            </a:r>
            <a:endParaRPr lang="en-US" altLang="en-US" sz="24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F0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955"/>
            <a:ext cx="8229600" cy="556895"/>
          </a:xfrm>
        </p:spPr>
        <p:txBody>
          <a:bodyPr>
            <a:normAutofit fontScale="90000"/>
          </a:bodyPr>
          <a:lstStyle/>
          <a:p>
            <a:pPr>
              <a:defRPr sz="3200" b="1">
                <a:solidFill>
                  <a:srgbClr val="003366"/>
                </a:solidFill>
              </a:defRPr>
            </a:pPr>
            <a:r>
              <a:t>Classifications in Traditional Jurisprudence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22960"/>
            <a:ext cx="8229600" cy="5303520"/>
          </a:xfrm>
        </p:spPr>
        <p:txBody>
          <a:bodyPr>
            <a:noAutofit/>
          </a:bodyPr>
          <a:lstStyle/>
          <a:p>
            <a:pPr marL="0" indent="0">
              <a:buNone/>
              <a:defRPr sz="2000">
                <a:solidFill>
                  <a:srgbClr val="000000"/>
                </a:solidFill>
              </a:defRPr>
            </a:pPr>
            <a:endParaRPr sz="700"/>
          </a:p>
          <a:p>
            <a:pPr marL="0" indent="0">
              <a:buNone/>
              <a:defRPr sz="2000">
                <a:solidFill>
                  <a:srgbClr val="000000"/>
                </a:solidFill>
              </a:defRPr>
            </a:pPr>
            <a:r>
              <a:rPr lang="en-US" altLang="en-US" sz="2400"/>
              <a:t>Fundamental Principles of Islamic International Law</a:t>
            </a:r>
            <a:endParaRPr lang="en-US" altLang="en-US" sz="2400"/>
          </a:p>
          <a:p>
            <a:pPr>
              <a:defRPr sz="2000">
                <a:solidFill>
                  <a:srgbClr val="000000"/>
                </a:solidFill>
              </a:defRPr>
            </a:pPr>
            <a:r>
              <a:rPr lang="en-US" altLang="en-US" sz="2400"/>
              <a:t>1</a:t>
            </a:r>
            <a:r>
              <a:rPr lang="" altLang="en-US" sz="2400"/>
              <a:t>️</a:t>
            </a:r>
            <a:r>
              <a:rPr lang="en-US" altLang="en-US" sz="2400"/>
              <a:t> Peace and Coexistence</a:t>
            </a:r>
            <a:endParaRPr lang="en-US" altLang="en-US" sz="2400"/>
          </a:p>
          <a:p>
            <a:pPr marL="0" indent="0">
              <a:buNone/>
              <a:defRPr sz="2000">
                <a:solidFill>
                  <a:srgbClr val="000000"/>
                </a:solidFill>
              </a:defRPr>
            </a:pPr>
            <a:r>
              <a:rPr lang="en-US" altLang="en-US" sz="2400"/>
              <a:t>Islam promotes peace as the default state of relations.</a:t>
            </a:r>
            <a:endParaRPr lang="en-US" altLang="en-US" sz="2400"/>
          </a:p>
          <a:p>
            <a:pPr>
              <a:defRPr sz="2000">
                <a:solidFill>
                  <a:srgbClr val="000000"/>
                </a:solidFill>
              </a:defRPr>
            </a:pPr>
            <a:r>
              <a:rPr lang="en-US" altLang="en-US" sz="2400"/>
              <a:t>“And if they incline to peace, then incline to it also.” — Qur’an 8:61</a:t>
            </a:r>
            <a:endParaRPr lang="en-US" altLang="en-US" sz="2400"/>
          </a:p>
          <a:p>
            <a:pPr marL="0" indent="0">
              <a:buNone/>
              <a:defRPr sz="2000">
                <a:solidFill>
                  <a:srgbClr val="000000"/>
                </a:solidFill>
              </a:defRPr>
            </a:pPr>
            <a:r>
              <a:rPr lang="en-US" altLang="en-US" sz="2400"/>
              <a:t> Human Dignity &amp; Rights Protection</a:t>
            </a:r>
            <a:endParaRPr lang="en-US" altLang="en-US" sz="2400"/>
          </a:p>
          <a:p>
            <a:pPr>
              <a:defRPr sz="2000">
                <a:solidFill>
                  <a:srgbClr val="000000"/>
                </a:solidFill>
              </a:defRPr>
            </a:pPr>
            <a:r>
              <a:rPr lang="en-US" altLang="en-US" sz="2400"/>
              <a:t>Prohibition of injustice, torture, and killing civilians</a:t>
            </a:r>
            <a:endParaRPr lang="en-US" altLang="en-US" sz="2400"/>
          </a:p>
          <a:p>
            <a:pPr>
              <a:defRPr sz="2000">
                <a:solidFill>
                  <a:srgbClr val="000000"/>
                </a:solidFill>
              </a:defRPr>
            </a:pPr>
            <a:r>
              <a:rPr lang="en-US" altLang="en-US" sz="2400"/>
              <a:t>Protection of life, property, and honor of all individuals</a:t>
            </a:r>
            <a:endParaRPr lang="en-US" altLang="en-US" sz="2400"/>
          </a:p>
          <a:p>
            <a:pPr>
              <a:defRPr sz="2000">
                <a:solidFill>
                  <a:srgbClr val="000000"/>
                </a:solidFill>
              </a:defRPr>
            </a:pPr>
            <a:endParaRPr lang="en-US" altLang="en-US" sz="2400"/>
          </a:p>
          <a:p>
            <a:pPr>
              <a:defRPr sz="2000">
                <a:solidFill>
                  <a:srgbClr val="000000"/>
                </a:solidFill>
              </a:defRPr>
            </a:pPr>
            <a:r>
              <a:rPr lang="en-US" altLang="en-US" sz="2400"/>
              <a:t>3</a:t>
            </a:r>
            <a:r>
              <a:rPr lang="" altLang="en-US" sz="2400"/>
              <a:t>️</a:t>
            </a:r>
            <a:r>
              <a:rPr lang="en-US" altLang="en-US" sz="2400"/>
              <a:t>⃣ Universal Justice</a:t>
            </a:r>
            <a:endParaRPr lang="en-US" altLang="en-US" sz="2400"/>
          </a:p>
          <a:p>
            <a:pPr>
              <a:defRPr sz="2000">
                <a:solidFill>
                  <a:srgbClr val="000000"/>
                </a:solidFill>
              </a:defRPr>
            </a:pPr>
            <a:r>
              <a:rPr lang="en-US" altLang="en-US" sz="2400"/>
              <a:t>No aggression, fair treatment even to enemies</a:t>
            </a:r>
            <a:endParaRPr lang="en-US" altLang="en-US" sz="2400"/>
          </a:p>
          <a:p>
            <a:pPr>
              <a:defRPr sz="2000">
                <a:solidFill>
                  <a:srgbClr val="000000"/>
                </a:solidFill>
              </a:defRPr>
            </a:pPr>
            <a:r>
              <a:rPr lang="en-US" altLang="en-US" sz="2400"/>
              <a:t>“Do not let hatred of a people prevent you from being just.” — Qur’an 5:8</a:t>
            </a:r>
            <a:endParaRPr lang="en-US" altLang="en-US" sz="2400"/>
          </a:p>
          <a:p>
            <a:pPr>
              <a:defRPr sz="2000">
                <a:solidFill>
                  <a:srgbClr val="000000"/>
                </a:solidFill>
              </a:defRPr>
            </a:pPr>
            <a:endParaRPr lang="en-US" altLang="en-US" sz="1100"/>
          </a:p>
          <a:p>
            <a:pPr>
              <a:defRPr sz="2000">
                <a:solidFill>
                  <a:srgbClr val="000000"/>
                </a:solidFill>
              </a:defRPr>
            </a:pPr>
            <a:endParaRPr lang="en-US" altLang="en-US" sz="11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F0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955"/>
            <a:ext cx="8229600" cy="556895"/>
          </a:xfrm>
        </p:spPr>
        <p:txBody>
          <a:bodyPr>
            <a:normAutofit fontScale="90000"/>
          </a:bodyPr>
          <a:lstStyle/>
          <a:p>
            <a:pPr>
              <a:defRPr sz="3200" b="1">
                <a:solidFill>
                  <a:srgbClr val="003366"/>
                </a:solidFill>
              </a:defRPr>
            </a:pPr>
            <a:r>
              <a:t>Classifications in Traditional Jurisprudence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22960"/>
            <a:ext cx="8229600" cy="5303520"/>
          </a:xfrm>
        </p:spPr>
        <p:txBody>
          <a:bodyPr>
            <a:noAutofit/>
          </a:bodyPr>
          <a:lstStyle/>
          <a:p>
            <a:pPr marL="0" indent="0">
              <a:buNone/>
              <a:defRPr sz="2000">
                <a:solidFill>
                  <a:srgbClr val="000000"/>
                </a:solidFill>
              </a:defRPr>
            </a:pPr>
            <a:endParaRPr sz="700"/>
          </a:p>
          <a:p>
            <a:pPr>
              <a:defRPr sz="2000">
                <a:solidFill>
                  <a:srgbClr val="000000"/>
                </a:solidFill>
              </a:defRPr>
            </a:pPr>
            <a:endParaRPr lang="en-US" altLang="en-US" sz="1100"/>
          </a:p>
          <a:p>
            <a:pPr>
              <a:defRPr sz="2000">
                <a:solidFill>
                  <a:srgbClr val="000000"/>
                </a:solidFill>
              </a:defRPr>
            </a:pPr>
            <a:r>
              <a:rPr lang="en-US" altLang="en-US" sz="2400"/>
              <a:t>4️⃣ Treaty Obligations (Pacta Sunt Servanda)</a:t>
            </a:r>
            <a:endParaRPr lang="en-US" altLang="en-US" sz="2400"/>
          </a:p>
          <a:p>
            <a:pPr marL="0" indent="0">
              <a:buNone/>
              <a:defRPr sz="2000">
                <a:solidFill>
                  <a:srgbClr val="000000"/>
                </a:solidFill>
              </a:defRPr>
            </a:pPr>
            <a:r>
              <a:rPr lang="en-US" altLang="en-US" sz="2400"/>
              <a:t>Fulfillment of agreements is an act of worship</a:t>
            </a:r>
            <a:endParaRPr lang="en-US" altLang="en-US" sz="2400"/>
          </a:p>
          <a:p>
            <a:pPr marL="0" indent="0">
              <a:buNone/>
              <a:defRPr sz="2000">
                <a:solidFill>
                  <a:srgbClr val="000000"/>
                </a:solidFill>
              </a:defRPr>
            </a:pPr>
            <a:r>
              <a:rPr lang="en-US" altLang="en-US" sz="2400"/>
              <a:t>“Fulfill the covenant of Allah when you have covenanted.” — Qur’an 16:91</a:t>
            </a:r>
            <a:endParaRPr lang="en-US" altLang="en-US" sz="2400"/>
          </a:p>
          <a:p>
            <a:pPr>
              <a:defRPr sz="2000">
                <a:solidFill>
                  <a:srgbClr val="000000"/>
                </a:solidFill>
              </a:defRPr>
            </a:pPr>
            <a:endParaRPr lang="en-US" altLang="en-US" sz="2400"/>
          </a:p>
          <a:p>
            <a:pPr>
              <a:defRPr sz="2000">
                <a:solidFill>
                  <a:srgbClr val="000000"/>
                </a:solidFill>
              </a:defRPr>
            </a:pPr>
            <a:r>
              <a:rPr lang="en-US" altLang="en-US" sz="2400"/>
              <a:t>5️⃣ Diplomacy &amp; Representation</a:t>
            </a:r>
            <a:endParaRPr lang="en-US" altLang="en-US" sz="2400"/>
          </a:p>
          <a:p>
            <a:pPr marL="0" indent="0">
              <a:buNone/>
              <a:defRPr sz="2000">
                <a:solidFill>
                  <a:srgbClr val="000000"/>
                </a:solidFill>
              </a:defRPr>
            </a:pPr>
            <a:r>
              <a:rPr lang="en-US" altLang="en-US" sz="2400"/>
              <a:t>Emissaries enjoy immunity</a:t>
            </a:r>
            <a:endParaRPr lang="en-US" altLang="en-US" sz="2400"/>
          </a:p>
          <a:p>
            <a:pPr>
              <a:defRPr sz="2000">
                <a:solidFill>
                  <a:srgbClr val="000000"/>
                </a:solidFill>
              </a:defRPr>
            </a:pPr>
            <a:r>
              <a:rPr lang="en-US" altLang="en-US" sz="2400"/>
              <a:t>Example: Prophetic envoys to Heraclius and other rulers</a:t>
            </a:r>
            <a:endParaRPr lang="en-US" altLang="en-US" sz="24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F0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3200" b="1">
                <a:solidFill>
                  <a:srgbClr val="003366"/>
                </a:solidFill>
              </a:defRPr>
            </a:pPr>
            <a:r>
              <a:t>Foundational Principles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  <a:defRPr sz="2000">
                <a:solidFill>
                  <a:srgbClr val="000000"/>
                </a:solidFill>
              </a:defRPr>
            </a:pPr>
            <a:r>
              <a:rPr sz="2400"/>
              <a:t>• Peace is the original rule of relations</a:t>
            </a:r>
            <a:endParaRPr sz="2400"/>
          </a:p>
          <a:p>
            <a:pPr marL="0" indent="0">
              <a:buNone/>
              <a:defRPr sz="2000">
                <a:solidFill>
                  <a:srgbClr val="000000"/>
                </a:solidFill>
              </a:defRPr>
            </a:pPr>
            <a:endParaRPr sz="2400"/>
          </a:p>
          <a:p>
            <a:pPr marL="0" indent="0">
              <a:buNone/>
              <a:defRPr sz="2000">
                <a:solidFill>
                  <a:srgbClr val="000000"/>
                </a:solidFill>
              </a:defRPr>
            </a:pPr>
            <a:r>
              <a:rPr sz="2400"/>
              <a:t>• Justice irrespective of enmity – Qur’an 5:8</a:t>
            </a:r>
            <a:endParaRPr sz="2400"/>
          </a:p>
          <a:p>
            <a:pPr marL="0" indent="0">
              <a:buNone/>
              <a:defRPr sz="2000">
                <a:solidFill>
                  <a:srgbClr val="000000"/>
                </a:solidFill>
              </a:defRPr>
            </a:pPr>
            <a:endParaRPr sz="2400"/>
          </a:p>
          <a:p>
            <a:pPr marL="0" indent="0">
              <a:buNone/>
              <a:defRPr sz="2000">
                <a:solidFill>
                  <a:srgbClr val="000000"/>
                </a:solidFill>
              </a:defRPr>
            </a:pPr>
            <a:r>
              <a:rPr sz="2400"/>
              <a:t>• Respect for human dignity</a:t>
            </a:r>
            <a:endParaRPr sz="2400"/>
          </a:p>
          <a:p>
            <a:pPr marL="0" indent="0">
              <a:buNone/>
              <a:defRPr sz="2000">
                <a:solidFill>
                  <a:srgbClr val="000000"/>
                </a:solidFill>
              </a:defRPr>
            </a:pPr>
            <a:endParaRPr sz="2400"/>
          </a:p>
          <a:p>
            <a:pPr marL="0" indent="0">
              <a:buNone/>
              <a:defRPr sz="2000">
                <a:solidFill>
                  <a:srgbClr val="000000"/>
                </a:solidFill>
              </a:defRPr>
            </a:pPr>
            <a:r>
              <a:rPr sz="2400"/>
              <a:t>• Prohibition of transgression – Qur’an 2:190</a:t>
            </a:r>
            <a:endParaRPr sz="2400"/>
          </a:p>
          <a:p>
            <a:pPr marL="0" indent="0">
              <a:buNone/>
              <a:defRPr sz="2000">
                <a:solidFill>
                  <a:srgbClr val="000000"/>
                </a:solidFill>
              </a:defRPr>
            </a:pPr>
            <a:endParaRPr sz="2400"/>
          </a:p>
          <a:p>
            <a:pPr marL="0" indent="0">
              <a:buNone/>
              <a:defRPr sz="2000">
                <a:solidFill>
                  <a:srgbClr val="000000"/>
                </a:solidFill>
              </a:defRPr>
            </a:pPr>
            <a:r>
              <a:rPr sz="2400"/>
              <a:t>• Fulfillment of treaties – Qur’an 16:91</a:t>
            </a:r>
            <a:endParaRPr sz="24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F0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3200" b="1">
                <a:solidFill>
                  <a:srgbClr val="003366"/>
                </a:solidFill>
              </a:defRPr>
            </a:pPr>
            <a:r>
              <a:t>Diplomacy in Islam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04695"/>
            <a:ext cx="8229600" cy="4121785"/>
          </a:xfrm>
        </p:spPr>
        <p:txBody>
          <a:bodyPr/>
          <a:lstStyle/>
          <a:p>
            <a:pPr marL="0" indent="0">
              <a:buNone/>
              <a:defRPr sz="2000">
                <a:solidFill>
                  <a:srgbClr val="000000"/>
                </a:solidFill>
              </a:defRPr>
            </a:pPr>
            <a:r>
              <a:rPr sz="2400"/>
              <a:t>• Protection of ambassadors/diplomats from harm</a:t>
            </a:r>
            <a:endParaRPr sz="2400"/>
          </a:p>
          <a:p>
            <a:pPr marL="0" indent="0">
              <a:buNone/>
              <a:defRPr sz="2000">
                <a:solidFill>
                  <a:srgbClr val="000000"/>
                </a:solidFill>
              </a:defRPr>
            </a:pPr>
            <a:endParaRPr sz="2400"/>
          </a:p>
          <a:p>
            <a:pPr marL="0" indent="0">
              <a:buNone/>
              <a:defRPr sz="2000">
                <a:solidFill>
                  <a:srgbClr val="000000"/>
                </a:solidFill>
              </a:defRPr>
            </a:pPr>
            <a:r>
              <a:rPr sz="2400"/>
              <a:t>• Prophet Muhammad (PBUH) sent letters to world ruler</a:t>
            </a:r>
            <a:endParaRPr sz="2400"/>
          </a:p>
          <a:p>
            <a:pPr marL="0" indent="0">
              <a:buNone/>
              <a:defRPr sz="2000">
                <a:solidFill>
                  <a:srgbClr val="000000"/>
                </a:solidFill>
              </a:defRPr>
            </a:pPr>
            <a:endParaRPr sz="2400"/>
          </a:p>
          <a:p>
            <a:pPr marL="0" indent="0">
              <a:buNone/>
              <a:defRPr sz="2000">
                <a:solidFill>
                  <a:srgbClr val="000000"/>
                </a:solidFill>
              </a:defRPr>
            </a:pPr>
            <a:r>
              <a:rPr sz="2400"/>
              <a:t>• Negotiation preferred before conflict</a:t>
            </a:r>
            <a:endParaRPr sz="2400"/>
          </a:p>
          <a:p>
            <a:pPr marL="0" indent="0">
              <a:buNone/>
              <a:defRPr sz="2000">
                <a:solidFill>
                  <a:srgbClr val="000000"/>
                </a:solidFill>
              </a:defRPr>
            </a:pPr>
            <a:endParaRPr sz="2400"/>
          </a:p>
          <a:p>
            <a:pPr marL="0" indent="0">
              <a:buNone/>
              <a:defRPr sz="2000">
                <a:solidFill>
                  <a:srgbClr val="000000"/>
                </a:solidFill>
              </a:defRPr>
            </a:pPr>
            <a:r>
              <a:rPr sz="2400"/>
              <a:t>• Treaty of Hudaybiyyah as an example of diplomac</a:t>
            </a:r>
            <a:r>
              <a:t>y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F0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955"/>
            <a:ext cx="8229600" cy="792480"/>
          </a:xfrm>
        </p:spPr>
        <p:txBody>
          <a:bodyPr/>
          <a:lstStyle/>
          <a:p>
            <a:pPr>
              <a:defRPr sz="3200" b="1">
                <a:solidFill>
                  <a:srgbClr val="003366"/>
                </a:solidFill>
              </a:defRPr>
            </a:pPr>
            <a:r>
              <a:t>Laws of War (Jihad Regulations)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8070"/>
            <a:ext cx="8229600" cy="5058410"/>
          </a:xfrm>
        </p:spPr>
        <p:txBody>
          <a:bodyPr>
            <a:noAutofit/>
          </a:bodyPr>
          <a:lstStyle/>
          <a:p>
            <a:pPr marL="0" indent="0">
              <a:buNone/>
              <a:defRPr sz="2000">
                <a:solidFill>
                  <a:srgbClr val="000000"/>
                </a:solidFill>
              </a:defRPr>
            </a:pPr>
            <a:r>
              <a:t>• War only permitted in self-defense</a:t>
            </a:r>
          </a:p>
          <a:p>
            <a:pPr marL="0" indent="0">
              <a:buNone/>
              <a:defRPr sz="2000">
                <a:solidFill>
                  <a:srgbClr val="000000"/>
                </a:solidFill>
              </a:defRPr>
            </a:pPr>
            <a:r>
              <a:t>• Strict rules: No killing of civilians, women, children, elderly</a:t>
            </a:r>
          </a:p>
          <a:p>
            <a:pPr marL="0" indent="0">
              <a:buNone/>
              <a:defRPr sz="2000">
                <a:solidFill>
                  <a:srgbClr val="000000"/>
                </a:solidFill>
              </a:defRPr>
            </a:pPr>
            <a:r>
              <a:t>• Protect environment, crops, animals, religious places</a:t>
            </a:r>
          </a:p>
          <a:p>
            <a:pPr marL="0" indent="0">
              <a:buNone/>
              <a:defRPr sz="2000">
                <a:solidFill>
                  <a:srgbClr val="000000"/>
                </a:solidFill>
              </a:defRPr>
            </a:pPr>
            <a:r>
              <a:t>• Humane treatment of POWs</a:t>
            </a:r>
          </a:p>
          <a:p>
            <a:pPr marL="0" indent="0">
              <a:buNone/>
              <a:defRPr sz="2000">
                <a:solidFill>
                  <a:srgbClr val="000000"/>
                </a:solidFill>
              </a:defRPr>
            </a:pPr>
            <a:r>
              <a:t>• Abu Bakr’s instructions reflect humanitarian principles</a:t>
            </a:r>
          </a:p>
          <a:p>
            <a:pPr marL="0" indent="0">
              <a:buNone/>
              <a:defRPr sz="2000">
                <a:solidFill>
                  <a:srgbClr val="000000"/>
                </a:solidFill>
              </a:defRPr>
            </a:pPr>
          </a:p>
          <a:p>
            <a:pPr>
              <a:defRPr sz="2000">
                <a:solidFill>
                  <a:srgbClr val="000000"/>
                </a:solidFill>
              </a:defRPr>
            </a:pPr>
            <a:r>
              <a:rPr lang="en-US" altLang="en-US"/>
              <a:t>Laws of War (Jihad Regulations)</a:t>
            </a:r>
            <a:endParaRPr lang="en-US" altLang="en-US"/>
          </a:p>
          <a:p>
            <a:pPr>
              <a:defRPr sz="2000">
                <a:solidFill>
                  <a:srgbClr val="000000"/>
                </a:solidFill>
              </a:defRPr>
            </a:pPr>
            <a:r>
              <a:rPr lang="en-US" altLang="en-US"/>
              <a:t>Rule in Islam	Modern International Law Equivalent</a:t>
            </a:r>
            <a:endParaRPr lang="en-US" altLang="en-US"/>
          </a:p>
          <a:p>
            <a:pPr>
              <a:defRPr sz="2000">
                <a:solidFill>
                  <a:srgbClr val="000000"/>
                </a:solidFill>
              </a:defRPr>
            </a:pPr>
            <a:r>
              <a:rPr lang="en-US" altLang="en-US"/>
              <a:t>No killing of civilians, women, children, elderly	Geneva Conventions</a:t>
            </a:r>
            <a:endParaRPr lang="en-US" altLang="en-US"/>
          </a:p>
          <a:p>
            <a:pPr>
              <a:defRPr sz="2000">
                <a:solidFill>
                  <a:srgbClr val="000000"/>
                </a:solidFill>
              </a:defRPr>
            </a:pPr>
            <a:r>
              <a:rPr lang="en-US" altLang="en-US"/>
              <a:t>Prohibition of torture and cruelty	Humanitarian norms</a:t>
            </a:r>
            <a:endParaRPr lang="en-US" altLang="en-US"/>
          </a:p>
          <a:p>
            <a:pPr>
              <a:defRPr sz="2000">
                <a:solidFill>
                  <a:srgbClr val="000000"/>
                </a:solidFill>
              </a:defRPr>
            </a:pPr>
            <a:r>
              <a:rPr lang="en-US" altLang="en-US"/>
              <a:t>No destruction of crops, animals, water	Environmental protections</a:t>
            </a:r>
            <a:endParaRPr lang="en-US" altLang="en-US"/>
          </a:p>
          <a:p>
            <a:pPr>
              <a:defRPr sz="2000">
                <a:solidFill>
                  <a:srgbClr val="000000"/>
                </a:solidFill>
              </a:defRPr>
            </a:pPr>
            <a:r>
              <a:rPr lang="en-US" altLang="en-US"/>
              <a:t>Humane treatment of prisoners of war	ICC &amp; POW regulations</a:t>
            </a:r>
            <a:endParaRPr lang="en-US" altLang="en-US"/>
          </a:p>
          <a:p>
            <a:pPr>
              <a:defRPr sz="2000">
                <a:solidFill>
                  <a:srgbClr val="000000"/>
                </a:solidFill>
              </a:defRPr>
            </a:pPr>
            <a:endParaRPr lang="en-US" altLang="en-US"/>
          </a:p>
          <a:p>
            <a:pPr>
              <a:defRPr sz="2000">
                <a:solidFill>
                  <a:srgbClr val="000000"/>
                </a:solidFill>
              </a:defRPr>
            </a:pPr>
            <a:r>
              <a:rPr lang="en-US" altLang="en-US"/>
              <a:t>Famous rule from Caliph Abu Bakr: “Do not betray, do not kill a child, or woman, or sick person…</a:t>
            </a:r>
            <a:endParaRPr lang="en-US" alt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F0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955"/>
            <a:ext cx="8229600" cy="589915"/>
          </a:xfrm>
        </p:spPr>
        <p:txBody>
          <a:bodyPr/>
          <a:lstStyle/>
          <a:p>
            <a:pPr>
              <a:defRPr sz="3200" b="1">
                <a:solidFill>
                  <a:srgbClr val="003366"/>
                </a:solidFill>
              </a:defRPr>
            </a:pPr>
            <a:r>
              <a:t>Peace Treaties (Sulh &amp; Hudna)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74115"/>
            <a:ext cx="8229600" cy="4952365"/>
          </a:xfrm>
        </p:spPr>
        <p:txBody>
          <a:bodyPr>
            <a:noAutofit/>
          </a:bodyPr>
          <a:lstStyle/>
          <a:p>
            <a:pPr marL="0" indent="0">
              <a:buNone/>
              <a:defRPr sz="2000">
                <a:solidFill>
                  <a:srgbClr val="000000"/>
                </a:solidFill>
              </a:defRPr>
            </a:pPr>
            <a:r>
              <a:rPr sz="2400"/>
              <a:t>• Temporary peace agreements allowed</a:t>
            </a:r>
            <a:endParaRPr sz="2400"/>
          </a:p>
          <a:p>
            <a:pPr marL="0" indent="0">
              <a:buNone/>
              <a:defRPr sz="2000">
                <a:solidFill>
                  <a:srgbClr val="000000"/>
                </a:solidFill>
              </a:defRPr>
            </a:pPr>
            <a:r>
              <a:rPr sz="2400"/>
              <a:t>• Long-term treaties based on justice and mutual interest</a:t>
            </a:r>
            <a:endParaRPr sz="2400"/>
          </a:p>
          <a:p>
            <a:pPr marL="0" indent="0">
              <a:buNone/>
              <a:defRPr sz="2000">
                <a:solidFill>
                  <a:srgbClr val="000000"/>
                </a:solidFill>
              </a:defRPr>
            </a:pPr>
            <a:r>
              <a:rPr sz="2400"/>
              <a:t>• Hudaybiyyah: Strategic and peaceful conflict management</a:t>
            </a:r>
            <a:endParaRPr sz="2400"/>
          </a:p>
          <a:p>
            <a:pPr marL="0" indent="0">
              <a:buNone/>
              <a:defRPr sz="2000">
                <a:solidFill>
                  <a:srgbClr val="000000"/>
                </a:solidFill>
              </a:defRPr>
            </a:pPr>
            <a:r>
              <a:rPr sz="2400"/>
              <a:t>• Trade and movement facilitated through treaties</a:t>
            </a:r>
            <a:endParaRPr sz="2400"/>
          </a:p>
          <a:p>
            <a:pPr>
              <a:defRPr sz="2000">
                <a:solidFill>
                  <a:srgbClr val="000000"/>
                </a:solidFill>
              </a:defRPr>
            </a:pPr>
            <a:r>
              <a:rPr lang="en-US" altLang="en-US" sz="2400"/>
              <a:t>Laws of Peace (Hudna / Sulh)</a:t>
            </a:r>
            <a:endParaRPr lang="en-US" altLang="en-US" sz="2400"/>
          </a:p>
          <a:p>
            <a:pPr>
              <a:defRPr sz="2000">
                <a:solidFill>
                  <a:srgbClr val="000000"/>
                </a:solidFill>
              </a:defRPr>
            </a:pPr>
            <a:endParaRPr lang="en-US" altLang="en-US" sz="2400"/>
          </a:p>
          <a:p>
            <a:pPr>
              <a:defRPr sz="2000">
                <a:solidFill>
                  <a:srgbClr val="000000"/>
                </a:solidFill>
              </a:defRPr>
            </a:pPr>
            <a:r>
              <a:rPr lang="en-US" altLang="en-US" sz="2400"/>
              <a:t>Treaties allowed for:</a:t>
            </a:r>
            <a:endParaRPr lang="en-US" altLang="en-US" sz="2400"/>
          </a:p>
          <a:p>
            <a:pPr>
              <a:defRPr sz="2000">
                <a:solidFill>
                  <a:srgbClr val="000000"/>
                </a:solidFill>
              </a:defRPr>
            </a:pPr>
            <a:r>
              <a:rPr lang="en-US" altLang="en-US" sz="2400"/>
              <a:t>Trade</a:t>
            </a:r>
            <a:endParaRPr lang="en-US" altLang="en-US" sz="2400"/>
          </a:p>
          <a:p>
            <a:pPr>
              <a:defRPr sz="2000">
                <a:solidFill>
                  <a:srgbClr val="000000"/>
                </a:solidFill>
              </a:defRPr>
            </a:pPr>
            <a:r>
              <a:rPr lang="en-US" altLang="en-US" sz="2400"/>
              <a:t>Cultural exchange</a:t>
            </a:r>
            <a:endParaRPr lang="en-US" altLang="en-US" sz="2400"/>
          </a:p>
          <a:p>
            <a:pPr>
              <a:defRPr sz="2000">
                <a:solidFill>
                  <a:srgbClr val="000000"/>
                </a:solidFill>
              </a:defRPr>
            </a:pPr>
            <a:r>
              <a:rPr lang="en-US" altLang="en-US" sz="2400"/>
              <a:t>Protection of diplomats</a:t>
            </a:r>
            <a:endParaRPr lang="en-US" altLang="en-US" sz="2400"/>
          </a:p>
          <a:p>
            <a:pPr>
              <a:defRPr sz="2000">
                <a:solidFill>
                  <a:srgbClr val="000000"/>
                </a:solidFill>
              </a:defRPr>
            </a:pPr>
            <a:r>
              <a:rPr lang="en-US" altLang="en-US" sz="2400"/>
              <a:t>Peaceful dispute resolution</a:t>
            </a:r>
            <a:endParaRPr lang="en-US" altLang="en-US" sz="2400"/>
          </a:p>
          <a:p>
            <a:pPr>
              <a:defRPr sz="2000">
                <a:solidFill>
                  <a:srgbClr val="000000"/>
                </a:solidFill>
              </a:defRPr>
            </a:pPr>
            <a:r>
              <a:rPr lang="en-US" altLang="en-US" sz="2400"/>
              <a:t>Treaty of Hudaybiyyah → a landmark Islamic peace accord</a:t>
            </a:r>
            <a:endParaRPr lang="en-US" altLang="en-US" sz="24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F0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3200" b="1">
                <a:solidFill>
                  <a:srgbClr val="003366"/>
                </a:solidFill>
              </a:defRPr>
            </a:pPr>
            <a:r>
              <a:rPr lang="en-US"/>
              <a:t>Status &amp; </a:t>
            </a:r>
            <a:r>
              <a:t>Rights of Non-Muslims (Ahl-ul-Dhimma)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  <a:defRPr sz="2000">
                <a:solidFill>
                  <a:srgbClr val="000000"/>
                </a:solidFill>
              </a:defRPr>
            </a:pPr>
            <a:r>
              <a:rPr sz="2400"/>
              <a:t>• Religious freedom ensured</a:t>
            </a:r>
            <a:endParaRPr sz="2400"/>
          </a:p>
          <a:p>
            <a:pPr marL="0" indent="0">
              <a:buNone/>
              <a:defRPr sz="2000">
                <a:solidFill>
                  <a:srgbClr val="000000"/>
                </a:solidFill>
              </a:defRPr>
            </a:pPr>
            <a:r>
              <a:rPr sz="2400"/>
              <a:t>• Equal legal protection under Islamic State</a:t>
            </a:r>
            <a:endParaRPr sz="2400"/>
          </a:p>
          <a:p>
            <a:pPr marL="0" indent="0">
              <a:buNone/>
              <a:defRPr sz="2000">
                <a:solidFill>
                  <a:srgbClr val="000000"/>
                </a:solidFill>
              </a:defRPr>
            </a:pPr>
            <a:r>
              <a:rPr sz="2400"/>
              <a:t>• Protection of property and life</a:t>
            </a:r>
            <a:endParaRPr sz="2400"/>
          </a:p>
          <a:p>
            <a:pPr marL="0" indent="0">
              <a:buNone/>
              <a:defRPr sz="2000">
                <a:solidFill>
                  <a:srgbClr val="000000"/>
                </a:solidFill>
              </a:defRPr>
            </a:pPr>
            <a:r>
              <a:rPr sz="2400"/>
              <a:t>• Exemption from religious taxes like Zakat</a:t>
            </a:r>
            <a:endParaRPr sz="2400"/>
          </a:p>
          <a:p>
            <a:pPr marL="0" indent="0">
              <a:buNone/>
              <a:defRPr sz="2000">
                <a:solidFill>
                  <a:srgbClr val="000000"/>
                </a:solidFill>
              </a:defRPr>
            </a:pPr>
            <a:r>
              <a:rPr sz="2400"/>
              <a:t>• Tax (Jizya) is exchange for state protection</a:t>
            </a:r>
            <a:endParaRPr sz="2400"/>
          </a:p>
          <a:p>
            <a:pPr marL="0" indent="0">
              <a:buNone/>
              <a:defRPr sz="2000">
                <a:solidFill>
                  <a:srgbClr val="000000"/>
                </a:solidFill>
              </a:defRPr>
            </a:pPr>
            <a:endParaRPr lang="en-US" altLang="en-US" sz="2400"/>
          </a:p>
          <a:p>
            <a:pPr>
              <a:defRPr sz="2000">
                <a:solidFill>
                  <a:srgbClr val="000000"/>
                </a:solidFill>
              </a:defRPr>
            </a:pPr>
            <a:endParaRPr lang="en-US" altLang="en-US" sz="2400"/>
          </a:p>
          <a:p>
            <a:pPr>
              <a:defRPr sz="2000">
                <a:solidFill>
                  <a:srgbClr val="000000"/>
                </a:solidFill>
              </a:defRPr>
            </a:pPr>
            <a:r>
              <a:rPr lang="en-US" altLang="en-US" sz="2400"/>
              <a:t>Freedom of religion and protection guaranteed</a:t>
            </a:r>
            <a:endParaRPr lang="en-US" altLang="en-US" sz="2400"/>
          </a:p>
          <a:p>
            <a:pPr>
              <a:defRPr sz="2000">
                <a:solidFill>
                  <a:srgbClr val="000000"/>
                </a:solidFill>
              </a:defRPr>
            </a:pPr>
            <a:r>
              <a:rPr lang="en-US" altLang="en-US" sz="2400"/>
              <a:t>Equal access to justice and property protection</a:t>
            </a:r>
            <a:endParaRPr lang="en-US" altLang="en-US" sz="2400"/>
          </a:p>
          <a:p>
            <a:pPr>
              <a:defRPr sz="2000">
                <a:solidFill>
                  <a:srgbClr val="000000"/>
                </a:solidFill>
              </a:defRPr>
            </a:pPr>
            <a:r>
              <a:rPr lang="en-US" altLang="en-US" sz="2400"/>
              <a:t>Exempt from religious obligations like Zakat</a:t>
            </a:r>
            <a:endParaRPr lang="en-US" altLang="en-US" sz="2400"/>
          </a:p>
          <a:p>
            <a:pPr>
              <a:defRPr sz="2000">
                <a:solidFill>
                  <a:srgbClr val="000000"/>
                </a:solidFill>
              </a:defRPr>
            </a:pPr>
            <a:r>
              <a:rPr lang="en-US" altLang="en-US" sz="2400"/>
              <a:t>Sets a precedent for minority rights in international law</a:t>
            </a:r>
            <a:endParaRPr lang="en-US" altLang="en-US" sz="24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F0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3200" b="1">
                <a:solidFill>
                  <a:srgbClr val="003366"/>
                </a:solidFill>
              </a:defRPr>
            </a:pPr>
            <a:r>
              <a:t>Sources of Islamic International Law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defRPr sz="2000">
                <a:solidFill>
                  <a:srgbClr val="000000"/>
                </a:solidFill>
              </a:defRPr>
            </a:pPr>
            <a:r>
              <a:rPr sz="2400"/>
              <a:t>Primary Sources:</a:t>
            </a:r>
            <a:endParaRPr sz="2400"/>
          </a:p>
          <a:p>
            <a:pPr>
              <a:defRPr sz="2000">
                <a:solidFill>
                  <a:srgbClr val="000000"/>
                </a:solidFill>
              </a:defRPr>
            </a:pPr>
            <a:r>
              <a:rPr sz="2400"/>
              <a:t>• Qur’an</a:t>
            </a:r>
            <a:endParaRPr sz="2400"/>
          </a:p>
          <a:p>
            <a:pPr>
              <a:defRPr sz="2000">
                <a:solidFill>
                  <a:srgbClr val="000000"/>
                </a:solidFill>
              </a:defRPr>
            </a:pPr>
            <a:r>
              <a:rPr sz="2400"/>
              <a:t>• Sunnah</a:t>
            </a:r>
            <a:endParaRPr sz="2400"/>
          </a:p>
          <a:p>
            <a:pPr>
              <a:defRPr sz="2000">
                <a:solidFill>
                  <a:srgbClr val="000000"/>
                </a:solidFill>
              </a:defRPr>
            </a:pPr>
            <a:r>
              <a:rPr sz="2400"/>
              <a:t>• Seerah of Prophet (PBUH)</a:t>
            </a:r>
            <a:endParaRPr sz="2400"/>
          </a:p>
          <a:p>
            <a:pPr>
              <a:defRPr sz="2000">
                <a:solidFill>
                  <a:srgbClr val="000000"/>
                </a:solidFill>
              </a:defRPr>
            </a:pPr>
            <a:r>
              <a:rPr sz="2400"/>
              <a:t>• Ijma of Companions</a:t>
            </a:r>
            <a:endParaRPr sz="2400"/>
          </a:p>
          <a:p>
            <a:pPr>
              <a:defRPr sz="2000">
                <a:solidFill>
                  <a:srgbClr val="000000"/>
                </a:solidFill>
              </a:defRPr>
            </a:pPr>
            <a:endParaRPr sz="2400"/>
          </a:p>
          <a:p>
            <a:pPr>
              <a:defRPr sz="2000">
                <a:solidFill>
                  <a:srgbClr val="000000"/>
                </a:solidFill>
              </a:defRPr>
            </a:pPr>
            <a:r>
              <a:rPr sz="2400"/>
              <a:t>Secondary Sources:</a:t>
            </a:r>
            <a:endParaRPr sz="2400"/>
          </a:p>
          <a:p>
            <a:pPr>
              <a:defRPr sz="2000">
                <a:solidFill>
                  <a:srgbClr val="000000"/>
                </a:solidFill>
              </a:defRPr>
            </a:pPr>
            <a:r>
              <a:rPr sz="2400"/>
              <a:t>• Qiyas</a:t>
            </a:r>
            <a:endParaRPr sz="2400"/>
          </a:p>
          <a:p>
            <a:pPr>
              <a:defRPr sz="2000">
                <a:solidFill>
                  <a:srgbClr val="000000"/>
                </a:solidFill>
              </a:defRPr>
            </a:pPr>
            <a:r>
              <a:rPr sz="2400"/>
              <a:t>• Maslahah (public interest)</a:t>
            </a:r>
            <a:endParaRPr sz="2400"/>
          </a:p>
          <a:p>
            <a:pPr>
              <a:defRPr sz="2000">
                <a:solidFill>
                  <a:srgbClr val="000000"/>
                </a:solidFill>
              </a:defRPr>
            </a:pPr>
            <a:r>
              <a:rPr sz="2400"/>
              <a:t>• Custom ('Urf)</a:t>
            </a:r>
            <a:endParaRPr sz="2400"/>
          </a:p>
          <a:p>
            <a:pPr>
              <a:defRPr sz="2000">
                <a:solidFill>
                  <a:srgbClr val="000000"/>
                </a:solidFill>
              </a:defRPr>
            </a:pPr>
            <a:r>
              <a:rPr sz="2400"/>
              <a:t>• Juristic writings on Siyar</a:t>
            </a:r>
            <a:endParaRPr sz="24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F0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955"/>
            <a:ext cx="8229600" cy="888365"/>
          </a:xfrm>
        </p:spPr>
        <p:txBody>
          <a:bodyPr>
            <a:normAutofit fontScale="90000"/>
          </a:bodyPr>
          <a:lstStyle/>
          <a:p>
            <a:pPr>
              <a:defRPr sz="3200" b="1">
                <a:solidFill>
                  <a:srgbClr val="003366"/>
                </a:solidFill>
              </a:defRPr>
            </a:pPr>
            <a:r>
              <a:t>Comparison</a:t>
            </a:r>
            <a:r>
              <a:rPr lang="en-US"/>
              <a:t> Islamic International Law </a:t>
            </a:r>
            <a:r>
              <a:t> with Modern International Law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88720"/>
            <a:ext cx="8229600" cy="4937760"/>
          </a:xfrm>
        </p:spPr>
        <p:txBody>
          <a:bodyPr/>
          <a:lstStyle/>
          <a:p>
            <a:pPr>
              <a:defRPr sz="2000">
                <a:solidFill>
                  <a:srgbClr val="000000"/>
                </a:solidFill>
              </a:defRPr>
            </a:pPr>
            <a:r>
              <a:t>Islamic International Law:</a:t>
            </a:r>
          </a:p>
          <a:p>
            <a:pPr>
              <a:defRPr sz="2000">
                <a:solidFill>
                  <a:srgbClr val="000000"/>
                </a:solidFill>
              </a:defRPr>
            </a:pPr>
            <a:r>
              <a:t>• Divine guidance and moral responsibility</a:t>
            </a:r>
          </a:p>
          <a:p>
            <a:pPr>
              <a:defRPr sz="2000">
                <a:solidFill>
                  <a:srgbClr val="000000"/>
                </a:solidFill>
              </a:defRPr>
            </a:pPr>
            <a:r>
              <a:t>• Justice-centered</a:t>
            </a:r>
          </a:p>
          <a:p>
            <a:pPr>
              <a:defRPr sz="2000">
                <a:solidFill>
                  <a:srgbClr val="000000"/>
                </a:solidFill>
              </a:defRPr>
            </a:pPr>
            <a:r>
              <a:t>Modern International Law:</a:t>
            </a:r>
          </a:p>
          <a:p>
            <a:pPr>
              <a:defRPr sz="2000">
                <a:solidFill>
                  <a:srgbClr val="000000"/>
                </a:solidFill>
              </a:defRPr>
            </a:pPr>
            <a:r>
              <a:t>• Based on state consent and treaties</a:t>
            </a:r>
          </a:p>
          <a:p>
            <a:pPr>
              <a:defRPr sz="2000">
                <a:solidFill>
                  <a:srgbClr val="000000"/>
                </a:solidFill>
              </a:defRPr>
            </a:pPr>
            <a:r>
              <a:t>• Legalism and sovereignty-focused</a:t>
            </a:r>
          </a:p>
          <a:p>
            <a:pPr>
              <a:defRPr sz="2000">
                <a:solidFill>
                  <a:srgbClr val="000000"/>
                </a:solidFill>
              </a:defRPr>
            </a:pPr>
            <a:r>
              <a:t>Shared goals: peace, security, cooperation</a:t>
            </a:r>
          </a:p>
        </p:txBody>
      </p:sp>
      <p:graphicFrame>
        <p:nvGraphicFramePr>
          <p:cNvPr id="4" name="Table 3"/>
          <p:cNvGraphicFramePr/>
          <p:nvPr>
            <p:custDataLst>
              <p:tags r:id="rId1"/>
            </p:custDataLst>
          </p:nvPr>
        </p:nvGraphicFramePr>
        <p:xfrm>
          <a:off x="640080" y="4328160"/>
          <a:ext cx="7863840" cy="2258060"/>
        </p:xfrm>
        <a:graphic>
          <a:graphicData uri="http://schemas.openxmlformats.org/drawingml/2006/table">
            <a:tbl>
              <a:tblPr/>
              <a:tblGrid>
                <a:gridCol w="2621280"/>
                <a:gridCol w="2621280"/>
                <a:gridCol w="2621280"/>
              </a:tblGrid>
              <a:tr h="564515">
                <a:tc>
                  <a:txBody>
                    <a:bodyPr/>
                    <a:p>
                      <a:r>
                        <a:rPr sz="2000"/>
                        <a:t>Feature</a:t>
                      </a:r>
                      <a:endParaRPr sz="2000"/>
                    </a:p>
                  </a:txBody>
                  <a:tcPr marL="0" marR="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r>
                        <a:rPr sz="2000"/>
                        <a:t>Islam</a:t>
                      </a:r>
                      <a:endParaRPr sz="2000"/>
                    </a:p>
                  </a:txBody>
                  <a:tcPr marL="0" marR="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r>
                        <a:rPr sz="2000"/>
                        <a:t>Modern IL</a:t>
                      </a:r>
                      <a:endParaRPr sz="2000"/>
                    </a:p>
                  </a:txBody>
                  <a:tcPr marL="0" marR="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564515">
                <a:tc>
                  <a:txBody>
                    <a:bodyPr/>
                    <a:p>
                      <a:r>
                        <a:rPr sz="2000"/>
                        <a:t>Foundation</a:t>
                      </a:r>
                      <a:endParaRPr sz="2000"/>
                    </a:p>
                  </a:txBody>
                  <a:tcPr marL="0" marR="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r>
                        <a:rPr sz="2000"/>
                        <a:t>Divine law (Shariah)</a:t>
                      </a:r>
                      <a:endParaRPr sz="2000"/>
                    </a:p>
                  </a:txBody>
                  <a:tcPr marL="0" marR="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r>
                        <a:rPr sz="2000"/>
                        <a:t>State consent &amp; custom</a:t>
                      </a:r>
                      <a:endParaRPr sz="2000"/>
                    </a:p>
                  </a:txBody>
                  <a:tcPr marL="0" marR="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564515">
                <a:tc>
                  <a:txBody>
                    <a:bodyPr/>
                    <a:p>
                      <a:r>
                        <a:rPr sz="2000"/>
                        <a:t>Objective</a:t>
                      </a:r>
                      <a:endParaRPr sz="2000"/>
                    </a:p>
                  </a:txBody>
                  <a:tcPr marL="0" marR="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r>
                        <a:rPr sz="2000"/>
                        <a:t>Justice, human dignity</a:t>
                      </a:r>
                      <a:endParaRPr sz="2000"/>
                    </a:p>
                  </a:txBody>
                  <a:tcPr marL="0" marR="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r>
                        <a:rPr sz="2000"/>
                        <a:t>Peace &amp; cooperation</a:t>
                      </a:r>
                      <a:endParaRPr sz="2000"/>
                    </a:p>
                  </a:txBody>
                  <a:tcPr marL="0" marR="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564515">
                <a:tc>
                  <a:txBody>
                    <a:bodyPr/>
                    <a:p>
                      <a:r>
                        <a:rPr sz="2000"/>
                        <a:t>Treaty Obligation</a:t>
                      </a:r>
                      <a:endParaRPr sz="2000"/>
                    </a:p>
                  </a:txBody>
                  <a:tcPr marL="0" marR="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r>
                        <a:rPr sz="2000"/>
                        <a:t>Moral + legal</a:t>
                      </a:r>
                      <a:endParaRPr sz="2000"/>
                    </a:p>
                  </a:txBody>
                  <a:tcPr marL="0" marR="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r>
                        <a:rPr sz="2000"/>
                        <a:t>Legal only</a:t>
                      </a:r>
                      <a:endParaRPr sz="2000"/>
                    </a:p>
                  </a:txBody>
                  <a:tcPr marL="0" marR="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F0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3200" b="1">
                <a:solidFill>
                  <a:srgbClr val="003366"/>
                </a:solidFill>
              </a:defRPr>
            </a:pPr>
            <a:r>
              <a:t>Pakistan's Perspective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36445"/>
            <a:ext cx="8229600" cy="4090035"/>
          </a:xfrm>
        </p:spPr>
        <p:txBody>
          <a:bodyPr/>
          <a:lstStyle/>
          <a:p>
            <a:pPr marL="0" indent="0">
              <a:buNone/>
              <a:defRPr sz="2000">
                <a:solidFill>
                  <a:srgbClr val="000000"/>
                </a:solidFill>
              </a:defRPr>
            </a:pPr>
            <a:r>
              <a:rPr sz="2400"/>
              <a:t>• Constitution: Article 40 supports peace and international cooperation</a:t>
            </a:r>
            <a:endParaRPr sz="2400"/>
          </a:p>
          <a:p>
            <a:pPr marL="0" indent="0">
              <a:buNone/>
              <a:defRPr sz="2000">
                <a:solidFill>
                  <a:srgbClr val="000000"/>
                </a:solidFill>
              </a:defRPr>
            </a:pPr>
            <a:endParaRPr sz="2400"/>
          </a:p>
          <a:p>
            <a:pPr marL="0" indent="0">
              <a:buNone/>
              <a:defRPr sz="2000">
                <a:solidFill>
                  <a:srgbClr val="000000"/>
                </a:solidFill>
              </a:defRPr>
            </a:pPr>
            <a:r>
              <a:rPr sz="2400"/>
              <a:t>• Member of OIC – supports Muslim Ummah unity</a:t>
            </a:r>
            <a:endParaRPr sz="2400"/>
          </a:p>
          <a:p>
            <a:pPr marL="0" indent="0">
              <a:buNone/>
              <a:defRPr sz="2000">
                <a:solidFill>
                  <a:srgbClr val="000000"/>
                </a:solidFill>
              </a:defRPr>
            </a:pPr>
            <a:endParaRPr sz="2400"/>
          </a:p>
          <a:p>
            <a:pPr marL="0" indent="0">
              <a:buNone/>
              <a:defRPr sz="2000">
                <a:solidFill>
                  <a:srgbClr val="000000"/>
                </a:solidFill>
              </a:defRPr>
            </a:pPr>
            <a:r>
              <a:rPr sz="2400"/>
              <a:t>• Supports global humanitarian efforts (e.g., Palestine)</a:t>
            </a:r>
            <a:endParaRPr sz="2400"/>
          </a:p>
          <a:p>
            <a:pPr marL="0" indent="0">
              <a:buNone/>
              <a:defRPr sz="2000">
                <a:solidFill>
                  <a:srgbClr val="000000"/>
                </a:solidFill>
              </a:defRPr>
            </a:pPr>
            <a:endParaRPr sz="2400"/>
          </a:p>
          <a:p>
            <a:pPr marL="0" indent="0">
              <a:buNone/>
              <a:defRPr sz="2000">
                <a:solidFill>
                  <a:srgbClr val="000000"/>
                </a:solidFill>
              </a:defRPr>
            </a:pPr>
            <a:r>
              <a:rPr sz="2400"/>
              <a:t>• Geneva Conventions ratified – aligns with humanitarian law</a:t>
            </a:r>
            <a:endParaRPr sz="24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F0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3200" b="1">
                <a:solidFill>
                  <a:srgbClr val="003366"/>
                </a:solidFill>
              </a:defRPr>
            </a:pPr>
            <a:r>
              <a:t>Modern Case Study Topics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32330"/>
            <a:ext cx="8229600" cy="3994150"/>
          </a:xfrm>
        </p:spPr>
        <p:txBody>
          <a:bodyPr/>
          <a:lstStyle/>
          <a:p>
            <a:pPr marL="0" indent="0">
              <a:buNone/>
              <a:defRPr sz="2000">
                <a:solidFill>
                  <a:srgbClr val="000000"/>
                </a:solidFill>
              </a:defRPr>
            </a:pPr>
            <a:r>
              <a:rPr sz="2400"/>
              <a:t>• Palestine: Human rights and war ethics</a:t>
            </a:r>
            <a:endParaRPr sz="2400"/>
          </a:p>
          <a:p>
            <a:pPr>
              <a:defRPr sz="2000">
                <a:solidFill>
                  <a:srgbClr val="000000"/>
                </a:solidFill>
              </a:defRPr>
            </a:pPr>
            <a:endParaRPr sz="2400"/>
          </a:p>
          <a:p>
            <a:pPr marL="0" indent="0">
              <a:buNone/>
              <a:defRPr sz="2000">
                <a:solidFill>
                  <a:srgbClr val="000000"/>
                </a:solidFill>
              </a:defRPr>
            </a:pPr>
            <a:r>
              <a:rPr sz="2400"/>
              <a:t>• Afghanistan: Government recognition in Islamic law</a:t>
            </a:r>
            <a:endParaRPr sz="2400"/>
          </a:p>
          <a:p>
            <a:pPr>
              <a:defRPr sz="2000">
                <a:solidFill>
                  <a:srgbClr val="000000"/>
                </a:solidFill>
              </a:defRPr>
            </a:pPr>
            <a:endParaRPr sz="2400"/>
          </a:p>
          <a:p>
            <a:pPr marL="0" indent="0">
              <a:buNone/>
              <a:defRPr sz="2000">
                <a:solidFill>
                  <a:srgbClr val="000000"/>
                </a:solidFill>
              </a:defRPr>
            </a:pPr>
            <a:r>
              <a:rPr sz="2400"/>
              <a:t>• Iraq War: Civilian protection vs. invasion</a:t>
            </a:r>
            <a:endParaRPr sz="2400"/>
          </a:p>
          <a:p>
            <a:pPr>
              <a:defRPr sz="2000">
                <a:solidFill>
                  <a:srgbClr val="000000"/>
                </a:solidFill>
              </a:defRPr>
            </a:pPr>
            <a:endParaRPr sz="2400"/>
          </a:p>
          <a:p>
            <a:pPr marL="0" indent="0">
              <a:buNone/>
              <a:defRPr sz="2000">
                <a:solidFill>
                  <a:srgbClr val="000000"/>
                </a:solidFill>
              </a:defRPr>
            </a:pPr>
            <a:r>
              <a:rPr sz="2400"/>
              <a:t>• ICC: Accountability and justice principles</a:t>
            </a:r>
            <a:endParaRPr sz="24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F0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3200" b="1">
                <a:solidFill>
                  <a:srgbClr val="003366"/>
                </a:solidFill>
              </a:defRPr>
            </a:pPr>
            <a:r>
              <a:t>Discussion Questions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64715"/>
            <a:ext cx="8229600" cy="3961765"/>
          </a:xfrm>
        </p:spPr>
        <p:txBody>
          <a:bodyPr/>
          <a:lstStyle/>
          <a:p>
            <a:pPr marL="0" indent="0">
              <a:buNone/>
              <a:defRPr sz="2000">
                <a:solidFill>
                  <a:srgbClr val="000000"/>
                </a:solidFill>
              </a:defRPr>
            </a:pPr>
            <a:r>
              <a:rPr sz="2400"/>
              <a:t>• Is the Dar-ul-Harb concept valid today?</a:t>
            </a:r>
            <a:endParaRPr sz="2400"/>
          </a:p>
          <a:p>
            <a:pPr marL="0" indent="0">
              <a:buNone/>
              <a:defRPr sz="2000">
                <a:solidFill>
                  <a:srgbClr val="000000"/>
                </a:solidFill>
              </a:defRPr>
            </a:pPr>
            <a:endParaRPr sz="2400"/>
          </a:p>
          <a:p>
            <a:pPr marL="0" indent="0">
              <a:buNone/>
              <a:defRPr sz="2000">
                <a:solidFill>
                  <a:srgbClr val="000000"/>
                </a:solidFill>
              </a:defRPr>
            </a:pPr>
            <a:r>
              <a:rPr sz="2400"/>
              <a:t>• Compare Hudaybiyyah with modern peace agreements</a:t>
            </a:r>
            <a:endParaRPr sz="2400"/>
          </a:p>
          <a:p>
            <a:pPr marL="0" indent="0">
              <a:buNone/>
              <a:defRPr sz="2000">
                <a:solidFill>
                  <a:srgbClr val="000000"/>
                </a:solidFill>
              </a:defRPr>
            </a:pPr>
            <a:endParaRPr sz="2400"/>
          </a:p>
          <a:p>
            <a:pPr marL="0" indent="0">
              <a:buNone/>
              <a:defRPr sz="2000">
                <a:solidFill>
                  <a:srgbClr val="000000"/>
                </a:solidFill>
              </a:defRPr>
            </a:pPr>
            <a:r>
              <a:rPr sz="2400"/>
              <a:t>• How can Islamic principles improve UN diplomacy?</a:t>
            </a:r>
            <a:endParaRPr sz="2400"/>
          </a:p>
          <a:p>
            <a:pPr marL="0" indent="0">
              <a:buNone/>
              <a:defRPr sz="2000">
                <a:solidFill>
                  <a:srgbClr val="000000"/>
                </a:solidFill>
              </a:defRPr>
            </a:pPr>
            <a:endParaRPr sz="2400"/>
          </a:p>
          <a:p>
            <a:pPr marL="0" indent="0">
              <a:buNone/>
              <a:defRPr sz="2000">
                <a:solidFill>
                  <a:srgbClr val="000000"/>
                </a:solidFill>
              </a:defRPr>
            </a:pPr>
            <a:r>
              <a:rPr sz="2400"/>
              <a:t>• Is Islamic law more humanitarian than modern IL?</a:t>
            </a:r>
            <a:endParaRPr sz="24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F0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3200" b="1">
                <a:solidFill>
                  <a:srgbClr val="003366"/>
                </a:solidFill>
              </a:defRPr>
            </a:pPr>
            <a:r>
              <a:t>Conclusion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  <a:defRPr sz="2000">
                <a:solidFill>
                  <a:srgbClr val="000000"/>
                </a:solidFill>
              </a:defRPr>
            </a:pPr>
            <a:r>
              <a:rPr sz="2400"/>
              <a:t>• Islam pioneered rules of diplomacy, war ethics, human rights</a:t>
            </a:r>
            <a:endParaRPr sz="2400"/>
          </a:p>
          <a:p>
            <a:pPr>
              <a:defRPr sz="2000">
                <a:solidFill>
                  <a:srgbClr val="000000"/>
                </a:solidFill>
              </a:defRPr>
            </a:pPr>
            <a:endParaRPr sz="2400"/>
          </a:p>
          <a:p>
            <a:pPr marL="0" indent="0">
              <a:buNone/>
              <a:defRPr sz="2000">
                <a:solidFill>
                  <a:srgbClr val="000000"/>
                </a:solidFill>
              </a:defRPr>
            </a:pPr>
            <a:r>
              <a:rPr sz="2400"/>
              <a:t>• Promotes global peace and justice</a:t>
            </a:r>
            <a:endParaRPr sz="2400"/>
          </a:p>
          <a:p>
            <a:pPr>
              <a:defRPr sz="2000">
                <a:solidFill>
                  <a:srgbClr val="000000"/>
                </a:solidFill>
              </a:defRPr>
            </a:pPr>
            <a:endParaRPr sz="2400"/>
          </a:p>
          <a:p>
            <a:pPr marL="0" indent="0">
              <a:buNone/>
              <a:defRPr sz="2000">
                <a:solidFill>
                  <a:srgbClr val="000000"/>
                </a:solidFill>
              </a:defRPr>
            </a:pPr>
            <a:r>
              <a:rPr sz="2400"/>
              <a:t>• Strong moral foundation for today’s international law</a:t>
            </a:r>
            <a:endParaRPr sz="2400"/>
          </a:p>
          <a:p>
            <a:pPr>
              <a:defRPr sz="2000">
                <a:solidFill>
                  <a:srgbClr val="000000"/>
                </a:solidFill>
              </a:defRPr>
            </a:pPr>
            <a:endParaRPr sz="2400"/>
          </a:p>
          <a:p>
            <a:pPr>
              <a:defRPr sz="2000">
                <a:solidFill>
                  <a:srgbClr val="000000"/>
                </a:solidFill>
              </a:defRPr>
            </a:pPr>
            <a:r>
              <a:rPr sz="2400"/>
              <a:t>Islamic principles remain relevant for modern foreign policy</a:t>
            </a:r>
            <a:endParaRPr sz="2400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TABLE_ENDDRAG_ORIGIN_RECT" val="619*177"/>
  <p:tag name="TABLE_ENDDRAG_RECT" val="50*340*619*177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5988</Words>
  <Application>WPS Presentation</Application>
  <PresentationFormat>On-screen Show (4:3)</PresentationFormat>
  <Paragraphs>239</Paragraphs>
  <Slides>19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27" baseType="lpstr">
      <vt:lpstr>Arial</vt:lpstr>
      <vt:lpstr>SimSun</vt:lpstr>
      <vt:lpstr>Wingdings</vt:lpstr>
      <vt:lpstr>Arial</vt:lpstr>
      <vt:lpstr>Calibri</vt:lpstr>
      <vt:lpstr>Microsoft YaHei</vt:lpstr>
      <vt:lpstr>Arial Unicode MS</vt:lpstr>
      <vt:lpstr>Office Theme</vt:lpstr>
      <vt:lpstr>International Law in Islam</vt:lpstr>
      <vt:lpstr>Scope of Islamic International Law</vt:lpstr>
      <vt:lpstr>Scope of Islamic International Law</vt:lpstr>
      <vt:lpstr>Scope of Islamic International Law</vt:lpstr>
      <vt:lpstr>Historical Development</vt:lpstr>
      <vt:lpstr>Classifications in Traditional Jurisprudence</vt:lpstr>
      <vt:lpstr>Classifications in Traditional Jurisprudence</vt:lpstr>
      <vt:lpstr>Classifications in Traditional Jurisprudence</vt:lpstr>
      <vt:lpstr>Foundational Principles</vt:lpstr>
      <vt:lpstr>Diplomacy in Islam</vt:lpstr>
      <vt:lpstr>Laws of War (Jihad Regulations)</vt:lpstr>
      <vt:lpstr>Peace Treaties (Sulh &amp; Hudna)</vt:lpstr>
      <vt:lpstr>Rights of Non-Muslims (Ahl-ul-Dhimma)</vt:lpstr>
      <vt:lpstr>Sources of Islamic International Law</vt:lpstr>
      <vt:lpstr>Comparison with Modern International Law</vt:lpstr>
      <vt:lpstr>Pakistan's Perspective</vt:lpstr>
      <vt:lpstr>Modern Case Study Topics</vt:lpstr>
      <vt:lpstr>Discussion Questions</vt:lpstr>
      <vt:lpstr>Conclusion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dc:description>generated using python-pptx</dc:description>
  <cp:lastModifiedBy>WPS_1750661214</cp:lastModifiedBy>
  <cp:revision>27</cp:revision>
  <dcterms:created xsi:type="dcterms:W3CDTF">2013-01-27T09:14:00Z</dcterms:created>
  <dcterms:modified xsi:type="dcterms:W3CDTF">2025-11-04T12:58:15Z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A27880BED6EC425CB861AC1F6522A3F0_12</vt:lpwstr>
  </property>
  <property fmtid="{D5CDD505-2E9C-101B-9397-08002B2CF9AE}" pid="3" name="KSOProductBuildVer">
    <vt:lpwstr>1033-12.2.0.23131</vt:lpwstr>
  </property>
</Properties>
</file>