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3"/>
    <p:sldId id="257" r:id="rId4"/>
    <p:sldId id="258" r:id="rId5"/>
    <p:sldId id="259" r:id="rId6"/>
    <p:sldId id="260" r:id="rId7"/>
    <p:sldId id="261" r:id="rId8"/>
    <p:sldId id="262" r:id="rId9"/>
    <p:sldId id="263" r:id="rId10"/>
    <p:sldId id="264" r:id="rId11"/>
    <p:sldId id="275" r:id="rId12"/>
    <p:sldId id="276" r:id="rId13"/>
    <p:sldId id="278" r:id="rId14"/>
    <p:sldId id="280" r:id="rId15"/>
    <p:sldId id="277" r:id="rId16"/>
    <p:sldId id="281" r:id="rId17"/>
    <p:sldId id="282" r:id="rId18"/>
    <p:sldId id="279" r:id="rId19"/>
    <p:sldId id="265" r:id="rId20"/>
    <p:sldId id="266" r:id="rId21"/>
    <p:sldId id="267" r:id="rId22"/>
    <p:sldId id="268" r:id="rId23"/>
    <p:sldId id="269" r:id="rId24"/>
    <p:sldId id="270" r:id="rId25"/>
    <p:sldId id="271" r:id="rId26"/>
    <p:sldId id="272" r:id="rId27"/>
    <p:sldId id="273" r:id="rId28"/>
    <p:sldId id="274" r:id="rId2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showGuide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Title Slide">
    <p:bg>
      <p:bgPr>
        <a:solidFill>
          <a:schemeClr val="bg1"/>
        </a:solidFill>
        <a:effectLst/>
      </p:bgPr>
    </p:bg>
    <p:spTree>
      <p:nvGrpSpPr>
        <p:cNvPr id="1" name=""/>
        <p:cNvGrpSpPr/>
        <p:nvPr/>
      </p:nvGrpSpPr>
      <p:grpSpPr>
        <a:xfrm>
          <a:off x="0" y="0"/>
          <a:ext cx="0" cy="0"/>
          <a:chOff x="0" y="0"/>
          <a:chExt cx="0" cy="0"/>
        </a:xfrm>
      </p:grpSpPr>
      <p:pic>
        <p:nvPicPr>
          <p:cNvPr id="2050" name="Picture 2"/>
          <p:cNvPicPr>
            <a:picLocks noChangeAspect="1"/>
          </p:cNvPicPr>
          <p:nvPr/>
        </p:nvPicPr>
        <p:blipFill>
          <a:blip r:embed="rId2"/>
          <a:stretch>
            <a:fillRect/>
          </a:stretch>
        </p:blipFill>
        <p:spPr>
          <a:xfrm>
            <a:off x="0" y="0"/>
            <a:ext cx="9156700" cy="6858000"/>
          </a:xfrm>
          <a:prstGeom prst="rect">
            <a:avLst/>
          </a:prstGeom>
          <a:noFill/>
          <a:ln w="9525">
            <a:noFill/>
          </a:ln>
        </p:spPr>
      </p:pic>
      <p:sp>
        <p:nvSpPr>
          <p:cNvPr id="2051" name="Rectangle 3"/>
          <p:cNvSpPr>
            <a:spLocks noGrp="1" noChangeArrowheads="1"/>
          </p:cNvSpPr>
          <p:nvPr>
            <p:ph type="ctrTitle"/>
          </p:nvPr>
        </p:nvSpPr>
        <p:spPr>
          <a:xfrm>
            <a:off x="468313" y="1196975"/>
            <a:ext cx="8207375" cy="1082675"/>
          </a:xfrm>
        </p:spPr>
        <p:txBody>
          <a:bodyPr/>
          <a:lstStyle>
            <a:lvl1pPr algn="ctr">
              <a:defRPr>
                <a:solidFill>
                  <a:schemeClr val="bg1"/>
                </a:solidFill>
              </a:defRPr>
            </a:lvl1pPr>
          </a:lstStyle>
          <a:p>
            <a:pPr lvl="0"/>
            <a:r>
              <a:rPr lang="en-US" altLang="zh-CN" noProof="0" smtClean="0"/>
              <a:t>Click to edit Master title style</a:t>
            </a:r>
            <a:endParaRPr lang="en-US" altLang="zh-CN" noProof="0" smtClean="0"/>
          </a:p>
        </p:txBody>
      </p:sp>
      <p:sp>
        <p:nvSpPr>
          <p:cNvPr id="2052" name="Rectangle 4"/>
          <p:cNvSpPr>
            <a:spLocks noGrp="1" noChangeArrowheads="1"/>
          </p:cNvSpPr>
          <p:nvPr>
            <p:ph type="subTitle" idx="1"/>
          </p:nvPr>
        </p:nvSpPr>
        <p:spPr>
          <a:xfrm>
            <a:off x="469900" y="2422525"/>
            <a:ext cx="8212138" cy="1752600"/>
          </a:xfrm>
        </p:spPr>
        <p:txBody>
          <a:bodyPr/>
          <a:lstStyle>
            <a:lvl1pPr marL="0" indent="0" algn="ctr">
              <a:buFontTx/>
              <a:buNone/>
              <a:defRPr>
                <a:solidFill>
                  <a:schemeClr val="bg1"/>
                </a:solidFill>
              </a:defRPr>
            </a:lvl1pPr>
          </a:lstStyle>
          <a:p>
            <a:pPr lvl="0"/>
            <a:r>
              <a:rPr lang="en-US" altLang="zh-CN" noProof="0" smtClean="0"/>
              <a:t>Click to edit Master subtitle style</a:t>
            </a:r>
            <a:endParaRPr lang="en-US" altLang="zh-CN" noProof="0" smtClean="0"/>
          </a:p>
        </p:txBody>
      </p:sp>
      <p:sp>
        <p:nvSpPr>
          <p:cNvPr id="9" name="Rectangle 5"/>
          <p:cNvSpPr>
            <a:spLocks noGrp="1" noChangeArrowheads="1"/>
          </p:cNvSpPr>
          <p:nvPr>
            <p:ph type="dt" sz="half" idx="2"/>
          </p:nvPr>
        </p:nvSpPr>
        <p:spPr bwMode="auto">
          <a:xfrm>
            <a:off x="457200" y="6245225"/>
            <a:ext cx="21336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5BCAD085-E8A6-8845-BD4E-CB4CCA059FC4}" type="datetimeFigureOut">
              <a:rPr lang="en-US" smtClean="0"/>
            </a:fld>
            <a:endParaRPr lang="en-US"/>
          </a:p>
        </p:txBody>
      </p:sp>
      <p:sp>
        <p:nvSpPr>
          <p:cNvPr id="10" name="Rectangle 6"/>
          <p:cNvSpPr>
            <a:spLocks noGrp="1" noChangeArrowheads="1"/>
          </p:cNvSpPr>
          <p:nvPr>
            <p:ph type="ftr" sz="quarter" idx="3"/>
          </p:nvPr>
        </p:nvSpPr>
        <p:spPr bwMode="auto">
          <a:xfrm>
            <a:off x="3124200" y="6245225"/>
            <a:ext cx="28956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endParaRPr lang="en-US"/>
          </a:p>
        </p:txBody>
      </p:sp>
      <p:sp>
        <p:nvSpPr>
          <p:cNvPr id="11" name="Rectangle 7"/>
          <p:cNvSpPr>
            <a:spLocks noGrp="1" noChangeArrowheads="1"/>
          </p:cNvSpPr>
          <p:nvPr>
            <p:ph type="sldNum" sz="quarter" idx="4"/>
          </p:nvPr>
        </p:nvSpPr>
        <p:spPr bwMode="auto">
          <a:xfrm>
            <a:off x="6553200" y="6245225"/>
            <a:ext cx="21336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C1FF6DA9-008F-8B48-92A6-B652298478BF}" type="slidenum">
              <a:rPr lang="en-US" smtClean="0"/>
            </a:fld>
            <a:endParaRPr lang="en-US"/>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fld id="{5BCAD085-E8A6-8845-BD4E-CB4CCA059FC4}" type="datetimeFigureOut">
              <a:rPr lang="en-US" smtClean="0"/>
            </a:fld>
            <a:endParaRPr lang="en-US"/>
          </a:p>
        </p:txBody>
      </p:sp>
      <p:sp>
        <p:nvSpPr>
          <p:cNvPr id="5" name="Footer Placeholder 4"/>
          <p:cNvSpPr>
            <a:spLocks noGrp="1"/>
          </p:cNvSpPr>
          <p:nvPr>
            <p:ph type="ftr" sz="quarter" idx="11"/>
          </p:nvPr>
        </p:nvSpPr>
        <p:spPr/>
        <p:txBody>
          <a:bodyPr/>
          <a:p>
            <a:endParaRPr lang="en-US"/>
          </a:p>
        </p:txBody>
      </p:sp>
      <p:sp>
        <p:nvSpPr>
          <p:cNvPr id="6" name="Slide Number Placeholder 5"/>
          <p:cNvSpPr>
            <a:spLocks noGrp="1"/>
          </p:cNvSpPr>
          <p:nvPr>
            <p:ph type="sldNum" sz="quarter" idx="12"/>
          </p:nvPr>
        </p:nvSpPr>
        <p:spPr/>
        <p:txBody>
          <a:bodyPr/>
          <a:p>
            <a:fld id="{C1FF6DA9-008F-8B48-92A6-B652298478BF}" type="slidenum">
              <a:rPr lang="en-US" smtClean="0"/>
            </a:fld>
            <a:endParaRPr lang="en-US"/>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p>
            <a:fld id="{5BCAD085-E8A6-8845-BD4E-CB4CCA059FC4}" type="datetimeFigureOut">
              <a:rPr lang="en-US" smtClean="0"/>
            </a:fld>
            <a:endParaRPr lang="en-US"/>
          </a:p>
        </p:txBody>
      </p:sp>
      <p:sp>
        <p:nvSpPr>
          <p:cNvPr id="5" name="Footer Placeholder 4"/>
          <p:cNvSpPr>
            <a:spLocks noGrp="1"/>
          </p:cNvSpPr>
          <p:nvPr>
            <p:ph type="ftr" sz="quarter" idx="11"/>
          </p:nvPr>
        </p:nvSpPr>
        <p:spPr/>
        <p:txBody>
          <a:bodyPr/>
          <a:p>
            <a:endParaRPr lang="en-US"/>
          </a:p>
        </p:txBody>
      </p:sp>
      <p:sp>
        <p:nvSpPr>
          <p:cNvPr id="6" name="Slide Number Placeholder 5"/>
          <p:cNvSpPr>
            <a:spLocks noGrp="1"/>
          </p:cNvSpPr>
          <p:nvPr>
            <p:ph type="sldNum" sz="quarter" idx="12"/>
          </p:nvPr>
        </p:nvSpPr>
        <p:spPr/>
        <p:txBody>
          <a:bodyPr/>
          <a:p>
            <a:fld id="{C1FF6DA9-008F-8B48-92A6-B652298478BF}" type="slidenum">
              <a:rPr lang="en-US" smtClean="0"/>
            </a:fld>
            <a:endParaRPr lang="en-US"/>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174750"/>
            <a:ext cx="4038600" cy="49530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174750"/>
            <a:ext cx="4038600" cy="49530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p>
            <a:fld id="{5BCAD085-E8A6-8845-BD4E-CB4CCA059FC4}" type="datetimeFigureOut">
              <a:rPr lang="en-US" smtClean="0"/>
            </a:fld>
            <a:endParaRPr lang="en-US"/>
          </a:p>
        </p:txBody>
      </p:sp>
      <p:sp>
        <p:nvSpPr>
          <p:cNvPr id="6" name="Footer Placeholder 5"/>
          <p:cNvSpPr>
            <a:spLocks noGrp="1"/>
          </p:cNvSpPr>
          <p:nvPr>
            <p:ph type="ftr" sz="quarter" idx="11"/>
          </p:nvPr>
        </p:nvSpPr>
        <p:spPr/>
        <p:txBody>
          <a:bodyPr/>
          <a:p>
            <a:endParaRPr lang="en-US"/>
          </a:p>
        </p:txBody>
      </p:sp>
      <p:sp>
        <p:nvSpPr>
          <p:cNvPr id="7" name="Slide Number Placeholder 6"/>
          <p:cNvSpPr>
            <a:spLocks noGrp="1"/>
          </p:cNvSpPr>
          <p:nvPr>
            <p:ph type="sldNum" sz="quarter" idx="12"/>
          </p:nvPr>
        </p:nvSpPr>
        <p:spPr/>
        <p:txBody>
          <a:bodyPr/>
          <a:p>
            <a:fld id="{C1FF6DA9-008F-8B48-92A6-B652298478BF}" type="slidenum">
              <a:rPr lang="en-US" smtClean="0"/>
            </a:fld>
            <a:endParaRPr lang="en-US"/>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p>
            <a:fld id="{5BCAD085-E8A6-8845-BD4E-CB4CCA059FC4}" type="datetimeFigureOut">
              <a:rPr lang="en-US" smtClean="0"/>
            </a:fld>
            <a:endParaRPr lang="en-US"/>
          </a:p>
        </p:txBody>
      </p:sp>
      <p:sp>
        <p:nvSpPr>
          <p:cNvPr id="8" name="Footer Placeholder 7"/>
          <p:cNvSpPr>
            <a:spLocks noGrp="1"/>
          </p:cNvSpPr>
          <p:nvPr>
            <p:ph type="ftr" sz="quarter" idx="11"/>
          </p:nvPr>
        </p:nvSpPr>
        <p:spPr/>
        <p:txBody>
          <a:bodyPr/>
          <a:p>
            <a:endParaRPr lang="en-US"/>
          </a:p>
        </p:txBody>
      </p:sp>
      <p:sp>
        <p:nvSpPr>
          <p:cNvPr id="9" name="Slide Number Placeholder 8"/>
          <p:cNvSpPr>
            <a:spLocks noGrp="1"/>
          </p:cNvSpPr>
          <p:nvPr>
            <p:ph type="sldNum" sz="quarter" idx="12"/>
          </p:nvPr>
        </p:nvSpPr>
        <p:spPr/>
        <p:txBody>
          <a:bodyPr/>
          <a:p>
            <a:fld id="{C1FF6DA9-008F-8B48-92A6-B652298478BF}" type="slidenum">
              <a:rPr lang="en-US" smtClean="0"/>
            </a:fld>
            <a:endParaRPr lang="en-US"/>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p>
            <a:fld id="{5BCAD085-E8A6-8845-BD4E-CB4CCA059FC4}" type="datetimeFigureOut">
              <a:rPr lang="en-US" smtClean="0"/>
            </a:fld>
            <a:endParaRPr lang="en-US"/>
          </a:p>
        </p:txBody>
      </p:sp>
      <p:sp>
        <p:nvSpPr>
          <p:cNvPr id="4" name="Footer Placeholder 3"/>
          <p:cNvSpPr>
            <a:spLocks noGrp="1"/>
          </p:cNvSpPr>
          <p:nvPr>
            <p:ph type="ftr" sz="quarter" idx="11"/>
          </p:nvPr>
        </p:nvSpPr>
        <p:spPr/>
        <p:txBody>
          <a:bodyPr/>
          <a:p>
            <a:endParaRPr lang="en-US"/>
          </a:p>
        </p:txBody>
      </p:sp>
      <p:sp>
        <p:nvSpPr>
          <p:cNvPr id="5" name="Slide Number Placeholder 4"/>
          <p:cNvSpPr>
            <a:spLocks noGrp="1"/>
          </p:cNvSpPr>
          <p:nvPr>
            <p:ph type="sldNum" sz="quarter" idx="12"/>
          </p:nvPr>
        </p:nvSpPr>
        <p:spPr/>
        <p:txBody>
          <a:bodyPr/>
          <a:p>
            <a:fld id="{C1FF6DA9-008F-8B48-92A6-B652298478BF}" type="slidenum">
              <a:rPr lang="en-US" smtClean="0"/>
            </a:fld>
            <a:endParaRPr lang="en-US"/>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p>
            <a:fld id="{5BCAD085-E8A6-8845-BD4E-CB4CCA059FC4}" type="datetimeFigureOut">
              <a:rPr lang="en-US" smtClean="0"/>
            </a:fld>
            <a:endParaRPr lang="en-US"/>
          </a:p>
        </p:txBody>
      </p:sp>
      <p:sp>
        <p:nvSpPr>
          <p:cNvPr id="3" name="Footer Placeholder 2"/>
          <p:cNvSpPr>
            <a:spLocks noGrp="1"/>
          </p:cNvSpPr>
          <p:nvPr>
            <p:ph type="ftr" sz="quarter" idx="11"/>
          </p:nvPr>
        </p:nvSpPr>
        <p:spPr/>
        <p:txBody>
          <a:bodyPr/>
          <a:p>
            <a:endParaRPr lang="en-US"/>
          </a:p>
        </p:txBody>
      </p:sp>
      <p:sp>
        <p:nvSpPr>
          <p:cNvPr id="4" name="Slide Number Placeholder 3"/>
          <p:cNvSpPr>
            <a:spLocks noGrp="1"/>
          </p:cNvSpPr>
          <p:nvPr>
            <p:ph type="sldNum" sz="quarter" idx="12"/>
          </p:nvPr>
        </p:nvSpPr>
        <p:spPr/>
        <p:txBody>
          <a:bodyPr/>
          <a:p>
            <a:fld id="{C1FF6DA9-008F-8B48-92A6-B652298478BF}" type="slidenum">
              <a:rPr lang="en-US" smtClean="0"/>
            </a:fld>
            <a:endParaRPr lang="en-US"/>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p>
            <a:fld id="{5BCAD085-E8A6-8845-BD4E-CB4CCA059FC4}" type="datetimeFigureOut">
              <a:rPr lang="en-US" smtClean="0"/>
            </a:fld>
            <a:endParaRPr lang="en-US"/>
          </a:p>
        </p:txBody>
      </p:sp>
      <p:sp>
        <p:nvSpPr>
          <p:cNvPr id="6" name="Footer Placeholder 5"/>
          <p:cNvSpPr>
            <a:spLocks noGrp="1"/>
          </p:cNvSpPr>
          <p:nvPr>
            <p:ph type="ftr" sz="quarter" idx="11"/>
          </p:nvPr>
        </p:nvSpPr>
        <p:spPr/>
        <p:txBody>
          <a:bodyPr/>
          <a:p>
            <a:endParaRPr lang="en-US"/>
          </a:p>
        </p:txBody>
      </p:sp>
      <p:sp>
        <p:nvSpPr>
          <p:cNvPr id="7" name="Slide Number Placeholder 6"/>
          <p:cNvSpPr>
            <a:spLocks noGrp="1"/>
          </p:cNvSpPr>
          <p:nvPr>
            <p:ph type="sldNum" sz="quarter" idx="12"/>
          </p:nvPr>
        </p:nvSpPr>
        <p:spPr/>
        <p:txBody>
          <a:bodyPr/>
          <a:p>
            <a:fld id="{C1FF6DA9-008F-8B48-92A6-B652298478BF}" type="slidenum">
              <a:rPr lang="en-US" smtClean="0"/>
            </a:fld>
            <a:endParaRPr lang="en-US"/>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Tx/>
              <a:buNone/>
              <a:defRPr/>
            </a:pPr>
            <a:endParaRPr kumimoji="0" 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p>
            <a:fld id="{5BCAD085-E8A6-8845-BD4E-CB4CCA059FC4}" type="datetimeFigureOut">
              <a:rPr lang="en-US" smtClean="0"/>
            </a:fld>
            <a:endParaRPr lang="en-US"/>
          </a:p>
        </p:txBody>
      </p:sp>
      <p:sp>
        <p:nvSpPr>
          <p:cNvPr id="6" name="Footer Placeholder 5"/>
          <p:cNvSpPr>
            <a:spLocks noGrp="1"/>
          </p:cNvSpPr>
          <p:nvPr>
            <p:ph type="ftr" sz="quarter" idx="11"/>
          </p:nvPr>
        </p:nvSpPr>
        <p:spPr/>
        <p:txBody>
          <a:bodyPr/>
          <a:p>
            <a:endParaRPr lang="en-US"/>
          </a:p>
        </p:txBody>
      </p:sp>
      <p:sp>
        <p:nvSpPr>
          <p:cNvPr id="7" name="Slide Number Placeholder 6"/>
          <p:cNvSpPr>
            <a:spLocks noGrp="1"/>
          </p:cNvSpPr>
          <p:nvPr>
            <p:ph type="sldNum" sz="quarter" idx="12"/>
          </p:nvPr>
        </p:nvSpPr>
        <p:spPr/>
        <p:txBody>
          <a:bodyPr/>
          <a:p>
            <a:fld id="{C1FF6DA9-008F-8B48-92A6-B652298478BF}" type="slidenum">
              <a:rPr lang="en-US" smtClean="0"/>
            </a:fld>
            <a:endParaRPr lang="en-US"/>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fld id="{5BCAD085-E8A6-8845-BD4E-CB4CCA059FC4}" type="datetimeFigureOut">
              <a:rPr lang="en-US" smtClean="0"/>
            </a:fld>
            <a:endParaRPr lang="en-US"/>
          </a:p>
        </p:txBody>
      </p:sp>
      <p:sp>
        <p:nvSpPr>
          <p:cNvPr id="5" name="Footer Placeholder 4"/>
          <p:cNvSpPr>
            <a:spLocks noGrp="1"/>
          </p:cNvSpPr>
          <p:nvPr>
            <p:ph type="ftr" sz="quarter" idx="11"/>
          </p:nvPr>
        </p:nvSpPr>
        <p:spPr/>
        <p:txBody>
          <a:bodyPr/>
          <a:p>
            <a:endParaRPr lang="en-US"/>
          </a:p>
        </p:txBody>
      </p:sp>
      <p:sp>
        <p:nvSpPr>
          <p:cNvPr id="6" name="Slide Number Placeholder 5"/>
          <p:cNvSpPr>
            <a:spLocks noGrp="1"/>
          </p:cNvSpPr>
          <p:nvPr>
            <p:ph type="sldNum" sz="quarter" idx="12"/>
          </p:nvPr>
        </p:nvSpPr>
        <p:spPr/>
        <p:txBody>
          <a:bodyPr/>
          <a:p>
            <a:fld id="{C1FF6DA9-008F-8B48-92A6-B652298478BF}" type="slidenum">
              <a:rPr lang="en-US" smtClean="0"/>
            </a:fld>
            <a:endParaRPr lang="en-US"/>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90500"/>
            <a:ext cx="2057400" cy="59372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90500"/>
            <a:ext cx="6019800" cy="5937250"/>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fld id="{5BCAD085-E8A6-8845-BD4E-CB4CCA059FC4}" type="datetimeFigureOut">
              <a:rPr lang="en-US" smtClean="0"/>
            </a:fld>
            <a:endParaRPr lang="en-US"/>
          </a:p>
        </p:txBody>
      </p:sp>
      <p:sp>
        <p:nvSpPr>
          <p:cNvPr id="5" name="Footer Placeholder 4"/>
          <p:cNvSpPr>
            <a:spLocks noGrp="1"/>
          </p:cNvSpPr>
          <p:nvPr>
            <p:ph type="ftr" sz="quarter" idx="11"/>
          </p:nvPr>
        </p:nvSpPr>
        <p:spPr/>
        <p:txBody>
          <a:bodyPr/>
          <a:p>
            <a:endParaRPr lang="en-US"/>
          </a:p>
        </p:txBody>
      </p:sp>
      <p:sp>
        <p:nvSpPr>
          <p:cNvPr id="6" name="Slide Number Placeholder 5"/>
          <p:cNvSpPr>
            <a:spLocks noGrp="1"/>
          </p:cNvSpPr>
          <p:nvPr>
            <p:ph type="sldNum" sz="quarter" idx="12"/>
          </p:nvPr>
        </p:nvSpPr>
        <p:spPr/>
        <p:txBody>
          <a:bodyPr/>
          <a:p>
            <a:fld id="{C1FF6DA9-008F-8B48-92A6-B652298478BF}" type="slidenum">
              <a:rPr lang="en-US" smtClean="0"/>
            </a:fld>
            <a:endParaRPr lang="en-US"/>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2.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pic>
        <p:nvPicPr>
          <p:cNvPr id="1026" name="Picture 9"/>
          <p:cNvPicPr>
            <a:picLocks noChangeAspect="1"/>
          </p:cNvPicPr>
          <p:nvPr/>
        </p:nvPicPr>
        <p:blipFill>
          <a:blip r:embed="rId12"/>
          <a:stretch>
            <a:fillRect/>
          </a:stretch>
        </p:blipFill>
        <p:spPr>
          <a:xfrm>
            <a:off x="0" y="0"/>
            <a:ext cx="9156700" cy="6858000"/>
          </a:xfrm>
          <a:prstGeom prst="rect">
            <a:avLst/>
          </a:prstGeom>
          <a:noFill/>
          <a:ln w="9525">
            <a:noFill/>
          </a:ln>
        </p:spPr>
      </p:pic>
      <p:sp>
        <p:nvSpPr>
          <p:cNvPr id="1027" name="Rectangle 3"/>
          <p:cNvSpPr>
            <a:spLocks noGrp="1"/>
          </p:cNvSpPr>
          <p:nvPr>
            <p:ph type="title"/>
          </p:nvPr>
        </p:nvSpPr>
        <p:spPr>
          <a:xfrm>
            <a:off x="457200" y="190500"/>
            <a:ext cx="8229600" cy="582613"/>
          </a:xfrm>
          <a:prstGeom prst="rect">
            <a:avLst/>
          </a:prstGeom>
          <a:noFill/>
          <a:ln w="9525">
            <a:noFill/>
          </a:ln>
        </p:spPr>
        <p:txBody>
          <a:bodyPr anchor="ctr" anchorCtr="0"/>
          <a:p>
            <a:pPr lvl="0"/>
            <a:r>
              <a:rPr lang="en-US" altLang="zh-CN" dirty="0"/>
              <a:t>Click to edit Master title style</a:t>
            </a:r>
            <a:endParaRPr lang="en-US" altLang="zh-CN" dirty="0"/>
          </a:p>
        </p:txBody>
      </p:sp>
      <p:sp>
        <p:nvSpPr>
          <p:cNvPr id="1028" name="Rectangle 4"/>
          <p:cNvSpPr>
            <a:spLocks noGrp="1"/>
          </p:cNvSpPr>
          <p:nvPr>
            <p:ph type="body" idx="1"/>
          </p:nvPr>
        </p:nvSpPr>
        <p:spPr>
          <a:xfrm>
            <a:off x="457200" y="1174750"/>
            <a:ext cx="8229600" cy="4953000"/>
          </a:xfrm>
          <a:prstGeom prst="rect">
            <a:avLst/>
          </a:prstGeom>
          <a:noFill/>
          <a:ln w="9525">
            <a:noFill/>
          </a:ln>
        </p:spPr>
        <p:txBody>
          <a:bodyPr/>
          <a:p>
            <a:pPr lvl="0"/>
            <a:r>
              <a:rPr lang="en-US" altLang="zh-CN" dirty="0"/>
              <a:t>Click to edit Master text styles</a:t>
            </a:r>
            <a:endParaRPr lang="en-US" altLang="zh-CN" dirty="0"/>
          </a:p>
          <a:p>
            <a:pPr lvl="1"/>
            <a:r>
              <a:rPr lang="en-US" altLang="zh-CN" dirty="0"/>
              <a:t>Second level</a:t>
            </a:r>
            <a:endParaRPr lang="en-US" altLang="zh-CN" dirty="0"/>
          </a:p>
          <a:p>
            <a:pPr lvl="2"/>
            <a:r>
              <a:rPr lang="en-US" altLang="zh-CN" dirty="0"/>
              <a:t>Third level</a:t>
            </a:r>
            <a:endParaRPr lang="en-US" altLang="zh-CN" dirty="0"/>
          </a:p>
          <a:p>
            <a:pPr lvl="3"/>
            <a:r>
              <a:rPr lang="en-US" altLang="zh-CN" dirty="0"/>
              <a:t>Fourth level</a:t>
            </a:r>
            <a:endParaRPr lang="en-US" altLang="zh-CN" dirty="0"/>
          </a:p>
          <a:p>
            <a:pPr lvl="4"/>
            <a:r>
              <a:rPr lang="en-US" altLang="zh-CN" dirty="0"/>
              <a:t>Fifth level</a:t>
            </a:r>
            <a:endParaRPr lang="en-US" altLang="zh-CN" dirty="0"/>
          </a:p>
        </p:txBody>
      </p:sp>
      <p:sp>
        <p:nvSpPr>
          <p:cNvPr id="1029" name="Rectangle 5"/>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a:lvl1pPr>
          </a:lstStyle>
          <a:p>
            <a:fld id="{5BCAD085-E8A6-8845-BD4E-CB4CCA059FC4}" type="datetimeFigureOut">
              <a:rPr lang="en-US" smtClean="0"/>
            </a:fld>
            <a:endParaRPr lang="en-US"/>
          </a:p>
        </p:txBody>
      </p:sp>
      <p:sp>
        <p:nvSpPr>
          <p:cNvPr id="1030" name="Rectangle 6"/>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a:defRPr sz="1400"/>
            </a:lvl1pPr>
          </a:lstStyle>
          <a:p>
            <a:endParaRPr lang="en-US"/>
          </a:p>
        </p:txBody>
      </p:sp>
      <p:sp>
        <p:nvSpPr>
          <p:cNvPr id="1031" name="Rectangle 7"/>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lvl1pPr>
          </a:lstStyle>
          <a:p>
            <a:fld id="{C1FF6DA9-008F-8B48-92A6-B652298478BF}"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rtl="0" fontAlgn="base">
        <a:spcBef>
          <a:spcPct val="0"/>
        </a:spcBef>
        <a:spcAft>
          <a:spcPct val="0"/>
        </a:spcAft>
        <a:defRPr sz="3600" kern="1200">
          <a:solidFill>
            <a:schemeClr val="tx1"/>
          </a:solidFill>
          <a:latin typeface="+mj-lt"/>
          <a:ea typeface="+mj-ea"/>
          <a:cs typeface="+mj-cs"/>
        </a:defRPr>
      </a:lvl1pPr>
      <a:lvl2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2pPr>
      <a:lvl3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3pPr>
      <a:lvl4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4pPr>
      <a:lvl5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5pPr>
      <a:lvl6pPr marL="4572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6pPr>
      <a:lvl7pPr marL="9144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7pPr>
      <a:lvl8pPr marL="13716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8pPr>
      <a:lvl9pPr marL="18288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457200" y="190500"/>
            <a:ext cx="8229600" cy="721360"/>
          </a:xfrm>
        </p:spPr>
        <p:txBody>
          <a:bodyPr/>
          <a:lstStyle/>
          <a:p>
            <a:r>
              <a:t>Law of Contract in Islam</a:t>
            </a:r>
          </a:p>
        </p:txBody>
      </p:sp>
      <p:sp>
        <p:nvSpPr>
          <p:cNvPr id="3" name="Content Placeholder 2"/>
          <p:cNvSpPr>
            <a:spLocks noGrp="1"/>
          </p:cNvSpPr>
          <p:nvPr>
            <p:ph idx="1"/>
          </p:nvPr>
        </p:nvSpPr>
        <p:spPr>
          <a:xfrm>
            <a:off x="457200" y="1760220"/>
            <a:ext cx="8229600" cy="4367530"/>
          </a:xfrm>
        </p:spPr>
        <p:txBody>
          <a:bodyPr/>
          <a:lstStyle/>
          <a:p>
            <a:r>
              <a:t>A Comprehensive Lecture</a:t>
            </a:r>
          </a:p>
          <a:p>
            <a:r>
              <a:t>Definitions </a:t>
            </a:r>
          </a:p>
          <a:p>
            <a:r>
              <a:t> Conditions </a:t>
            </a:r>
          </a:p>
          <a:p>
            <a:r>
              <a:t>Examples  Pakistan Case Studies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lstStyle/>
          <a:p>
            <a:r>
              <a:rPr sz="3000"/>
              <a:t>What is a Contract in Islam?</a:t>
            </a:r>
            <a:endParaRPr sz="3000"/>
          </a:p>
        </p:txBody>
      </p:sp>
      <p:sp>
        <p:nvSpPr>
          <p:cNvPr id="3" name="Content Placeholder 2"/>
          <p:cNvSpPr>
            <a:spLocks noGrp="1"/>
          </p:cNvSpPr>
          <p:nvPr>
            <p:ph idx="1"/>
          </p:nvPr>
        </p:nvSpPr>
        <p:spPr>
          <a:xfrm>
            <a:off x="457200" y="1760220"/>
            <a:ext cx="8229600" cy="4367530"/>
          </a:xfrm>
        </p:spPr>
        <p:txBody>
          <a:bodyPr/>
          <a:lstStyle/>
          <a:p>
            <a:pPr marL="0" indent="0">
              <a:buNone/>
            </a:pPr>
            <a:r>
              <a:t>• </a:t>
            </a:r>
            <a:r>
              <a:rPr sz="2800"/>
              <a:t>Islamic term: ‘Aqd (عقد)</a:t>
            </a:r>
            <a:endParaRPr sz="2800"/>
          </a:p>
          <a:p>
            <a:pPr marL="0" indent="0">
              <a:buNone/>
            </a:pPr>
            <a:r>
              <a:rPr sz="2800"/>
              <a:t>• A binding agreement between two or more parties</a:t>
            </a:r>
            <a:endParaRPr sz="2800"/>
          </a:p>
          <a:p>
            <a:pPr marL="0" indent="0">
              <a:buNone/>
            </a:pPr>
            <a:r>
              <a:rPr sz="2800"/>
              <a:t>• Based on Ijab (offer) and Qabool (acceptance)</a:t>
            </a:r>
            <a:endParaRPr sz="2800"/>
          </a:p>
          <a:p>
            <a:pPr marL="0" indent="0">
              <a:buNone/>
            </a:pPr>
            <a:r>
              <a:rPr sz="2800"/>
              <a:t>• Must follow Qur’an, Sunnah, and principles of justice</a:t>
            </a:r>
            <a:endParaRPr sz="28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lstStyle/>
          <a:p>
            <a:r>
              <a:rPr sz="3000"/>
              <a:t>Foundations of Islamic Contract Law</a:t>
            </a:r>
            <a:endParaRPr sz="3000"/>
          </a:p>
        </p:txBody>
      </p:sp>
      <p:sp>
        <p:nvSpPr>
          <p:cNvPr id="3" name="Content Placeholder 2"/>
          <p:cNvSpPr>
            <a:spLocks noGrp="1"/>
          </p:cNvSpPr>
          <p:nvPr>
            <p:ph idx="1"/>
          </p:nvPr>
        </p:nvSpPr>
        <p:spPr>
          <a:xfrm>
            <a:off x="457200" y="1983740"/>
            <a:ext cx="8229600" cy="4144010"/>
          </a:xfrm>
        </p:spPr>
        <p:txBody>
          <a:bodyPr/>
          <a:lstStyle/>
          <a:p>
            <a:pPr marL="0" indent="0">
              <a:buNone/>
            </a:pPr>
            <a:r>
              <a:rPr sz="2800"/>
              <a:t>• Quran: Commands fairness &amp; prohibits injustice</a:t>
            </a:r>
            <a:endParaRPr sz="2800"/>
          </a:p>
          <a:p>
            <a:pPr marL="0" indent="0">
              <a:buNone/>
            </a:pPr>
            <a:r>
              <a:rPr sz="2800"/>
              <a:t>• Sunnah: Emphasizes honesty and intention</a:t>
            </a:r>
            <a:endParaRPr sz="2800"/>
          </a:p>
          <a:p>
            <a:pPr marL="0" indent="0">
              <a:buNone/>
            </a:pPr>
            <a:r>
              <a:rPr sz="2800"/>
              <a:t>• Fiqh: Islamic jurists developed detailed rules</a:t>
            </a:r>
            <a:endParaRPr sz="2800"/>
          </a:p>
          <a:p>
            <a:pPr marL="0" indent="0">
              <a:buNone/>
            </a:pPr>
            <a:r>
              <a:rPr sz="2800"/>
              <a:t>• Objective: Remove exploitation, uncertainty, fraud</a:t>
            </a:r>
            <a:endParaRPr sz="28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lstStyle/>
          <a:p>
            <a:r>
              <a:rPr sz="3000"/>
              <a:t>Essential Elements (Arkan) of Contract</a:t>
            </a:r>
            <a:endParaRPr sz="3000"/>
          </a:p>
        </p:txBody>
      </p:sp>
      <p:sp>
        <p:nvSpPr>
          <p:cNvPr id="3" name="Content Placeholder 2"/>
          <p:cNvSpPr>
            <a:spLocks noGrp="1"/>
          </p:cNvSpPr>
          <p:nvPr>
            <p:ph idx="1"/>
          </p:nvPr>
        </p:nvSpPr>
        <p:spPr>
          <a:xfrm>
            <a:off x="457200" y="1962150"/>
            <a:ext cx="8229600" cy="4165600"/>
          </a:xfrm>
        </p:spPr>
        <p:txBody>
          <a:bodyPr/>
          <a:lstStyle/>
          <a:p>
            <a:r>
              <a:rPr sz="2800"/>
              <a:t>1. Offer (Ijab)</a:t>
            </a:r>
            <a:endParaRPr sz="2800"/>
          </a:p>
          <a:p>
            <a:r>
              <a:rPr sz="2800"/>
              <a:t>2. Acceptance (Qabool)</a:t>
            </a:r>
            <a:endParaRPr sz="2800"/>
          </a:p>
          <a:p>
            <a:r>
              <a:rPr sz="2800"/>
              <a:t>3. Contracting Parties</a:t>
            </a:r>
            <a:endParaRPr sz="2800"/>
          </a:p>
          <a:p>
            <a:r>
              <a:rPr sz="2800"/>
              <a:t>4. Subject Matter (Ma’qood Alaih)</a:t>
            </a:r>
            <a:endParaRPr sz="2800"/>
          </a:p>
          <a:p>
            <a:r>
              <a:rPr sz="2800"/>
              <a:t>5. Consideration (Value exchanged)</a:t>
            </a:r>
            <a:endParaRPr sz="28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lstStyle/>
          <a:p>
            <a:r>
              <a:rPr sz="3000"/>
              <a:t>Requirements for Contracting Parties</a:t>
            </a:r>
            <a:endParaRPr sz="3000"/>
          </a:p>
        </p:txBody>
      </p:sp>
      <p:sp>
        <p:nvSpPr>
          <p:cNvPr id="3" name="Content Placeholder 2"/>
          <p:cNvSpPr>
            <a:spLocks noGrp="1"/>
          </p:cNvSpPr>
          <p:nvPr>
            <p:ph idx="1"/>
          </p:nvPr>
        </p:nvSpPr>
        <p:spPr>
          <a:xfrm>
            <a:off x="457200" y="1706245"/>
            <a:ext cx="8229600" cy="4421505"/>
          </a:xfrm>
        </p:spPr>
        <p:txBody>
          <a:bodyPr/>
          <a:lstStyle/>
          <a:p>
            <a:pPr marL="0" indent="0">
              <a:buNone/>
            </a:pPr>
            <a:r>
              <a:rPr sz="2800"/>
              <a:t>• Must be sane (Aaqil)</a:t>
            </a:r>
            <a:endParaRPr sz="2800"/>
          </a:p>
          <a:p>
            <a:pPr marL="0" indent="0">
              <a:buNone/>
            </a:pPr>
            <a:r>
              <a:rPr sz="2800"/>
              <a:t>• Must be adult (Baligh)</a:t>
            </a:r>
            <a:endParaRPr sz="2800"/>
          </a:p>
          <a:p>
            <a:pPr marL="0" indent="0">
              <a:buNone/>
            </a:pPr>
            <a:r>
              <a:rPr sz="2800"/>
              <a:t>• Must have free consent (No coercion)</a:t>
            </a:r>
            <a:endParaRPr sz="2800"/>
          </a:p>
          <a:p>
            <a:pPr marL="0" indent="0">
              <a:buNone/>
            </a:pPr>
            <a:r>
              <a:rPr sz="2800"/>
              <a:t>• Must understand consequences</a:t>
            </a:r>
            <a:endParaRPr sz="2800"/>
          </a:p>
          <a:p>
            <a:pPr marL="0" indent="0">
              <a:buNone/>
            </a:pPr>
            <a:r>
              <a:rPr sz="2800"/>
              <a:t>• Competent to enter into contract</a:t>
            </a:r>
            <a:endParaRPr sz="28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lstStyle/>
          <a:p>
            <a:r>
              <a:rPr sz="3000"/>
              <a:t>Offer &amp; Acceptance Rules</a:t>
            </a:r>
            <a:endParaRPr sz="3000"/>
          </a:p>
        </p:txBody>
      </p:sp>
      <p:sp>
        <p:nvSpPr>
          <p:cNvPr id="3" name="Content Placeholder 2"/>
          <p:cNvSpPr>
            <a:spLocks noGrp="1"/>
          </p:cNvSpPr>
          <p:nvPr>
            <p:ph idx="1"/>
          </p:nvPr>
        </p:nvSpPr>
        <p:spPr>
          <a:xfrm>
            <a:off x="457200" y="1909445"/>
            <a:ext cx="8229600" cy="4218305"/>
          </a:xfrm>
        </p:spPr>
        <p:txBody>
          <a:bodyPr/>
          <a:lstStyle/>
          <a:p>
            <a:pPr marL="0" indent="0">
              <a:buNone/>
            </a:pPr>
            <a:r>
              <a:rPr sz="2800"/>
              <a:t>• Must be clear and unambiguous</a:t>
            </a:r>
            <a:endParaRPr sz="2800"/>
          </a:p>
          <a:p>
            <a:pPr marL="0" indent="0">
              <a:buNone/>
            </a:pPr>
            <a:r>
              <a:rPr sz="2800"/>
              <a:t>• Should be made in the same meeting (Majlis al-Aqd)</a:t>
            </a:r>
            <a:endParaRPr sz="2800"/>
          </a:p>
          <a:p>
            <a:pPr marL="0" indent="0">
              <a:buNone/>
            </a:pPr>
            <a:r>
              <a:rPr sz="2800"/>
              <a:t>• Acceptance must match the offer exactly</a:t>
            </a:r>
            <a:endParaRPr sz="2800"/>
          </a:p>
          <a:p>
            <a:pPr marL="0" indent="0">
              <a:buNone/>
            </a:pPr>
            <a:r>
              <a:rPr sz="2800"/>
              <a:t>• Communication must be understood by both parties</a:t>
            </a:r>
            <a:endParaRPr sz="28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457200" y="551815"/>
            <a:ext cx="8229600" cy="583565"/>
          </a:xfrm>
        </p:spPr>
        <p:txBody>
          <a:bodyPr/>
          <a:lstStyle/>
          <a:p>
            <a:r>
              <a:rPr sz="3000"/>
              <a:t>Subject Matter (Ma’qood Alaih</a:t>
            </a:r>
            <a:r>
              <a:t>)</a:t>
            </a:r>
          </a:p>
        </p:txBody>
      </p:sp>
      <p:sp>
        <p:nvSpPr>
          <p:cNvPr id="3" name="Content Placeholder 2"/>
          <p:cNvSpPr>
            <a:spLocks noGrp="1"/>
          </p:cNvSpPr>
          <p:nvPr>
            <p:ph idx="1"/>
          </p:nvPr>
        </p:nvSpPr>
        <p:spPr>
          <a:xfrm>
            <a:off x="457200" y="2249805"/>
            <a:ext cx="8229600" cy="3877945"/>
          </a:xfrm>
        </p:spPr>
        <p:txBody>
          <a:bodyPr/>
          <a:lstStyle/>
          <a:p>
            <a:r>
              <a:rPr sz="2800"/>
              <a:t>• Must be Halal (lawful)</a:t>
            </a:r>
            <a:endParaRPr sz="2800"/>
          </a:p>
          <a:p>
            <a:r>
              <a:rPr sz="2800"/>
              <a:t>• Must have value and benefit</a:t>
            </a:r>
            <a:endParaRPr sz="2800"/>
          </a:p>
          <a:p>
            <a:r>
              <a:rPr sz="2800"/>
              <a:t>• Must be known, certain, and clearly described</a:t>
            </a:r>
            <a:endParaRPr sz="2800"/>
          </a:p>
          <a:p>
            <a:r>
              <a:rPr sz="2800"/>
              <a:t>• Must be deliverable</a:t>
            </a:r>
            <a:endParaRPr sz="2800"/>
          </a:p>
          <a:p>
            <a:r>
              <a:rPr sz="2800"/>
              <a:t>• Must exist or be possible to deliver</a:t>
            </a:r>
            <a:endParaRPr sz="28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lstStyle/>
          <a:p>
            <a:r>
              <a:rPr sz="3000"/>
              <a:t>Prohibitions in Islamic Contracts</a:t>
            </a:r>
            <a:endParaRPr sz="3000"/>
          </a:p>
        </p:txBody>
      </p:sp>
      <p:sp>
        <p:nvSpPr>
          <p:cNvPr id="3" name="Content Placeholder 2"/>
          <p:cNvSpPr>
            <a:spLocks noGrp="1"/>
          </p:cNvSpPr>
          <p:nvPr>
            <p:ph idx="1"/>
          </p:nvPr>
        </p:nvSpPr>
        <p:spPr>
          <a:xfrm>
            <a:off x="457200" y="1877060"/>
            <a:ext cx="8229600" cy="4250690"/>
          </a:xfrm>
        </p:spPr>
        <p:txBody>
          <a:bodyPr/>
          <a:lstStyle/>
          <a:p>
            <a:r>
              <a:rPr sz="2800"/>
              <a:t>Contracts become invalid if they include:</a:t>
            </a:r>
            <a:endParaRPr sz="2800"/>
          </a:p>
          <a:p>
            <a:pPr marL="0" indent="0">
              <a:buNone/>
            </a:pPr>
            <a:r>
              <a:rPr sz="2800"/>
              <a:t>• Gharar (Uncertainty)</a:t>
            </a:r>
            <a:endParaRPr sz="2800"/>
          </a:p>
          <a:p>
            <a:pPr marL="0" indent="0">
              <a:buNone/>
            </a:pPr>
            <a:r>
              <a:rPr sz="2800"/>
              <a:t>• Riba (Interest)</a:t>
            </a:r>
            <a:endParaRPr sz="2800"/>
          </a:p>
          <a:p>
            <a:pPr marL="0" indent="0">
              <a:buNone/>
            </a:pPr>
            <a:r>
              <a:rPr sz="2800"/>
              <a:t>• Qimar (Gambling)</a:t>
            </a:r>
            <a:endParaRPr sz="2800"/>
          </a:p>
          <a:p>
            <a:pPr marL="0" indent="0">
              <a:buNone/>
            </a:pPr>
            <a:r>
              <a:rPr sz="2800"/>
              <a:t>• Fraud or deception (Tadlis)</a:t>
            </a:r>
            <a:endParaRPr sz="2800"/>
          </a:p>
          <a:p>
            <a:pPr marL="0" indent="0">
              <a:buNone/>
            </a:pPr>
            <a:r>
              <a:rPr sz="2800"/>
              <a:t>• Coercion (Ikrah)</a:t>
            </a:r>
            <a:endParaRPr sz="2800"/>
          </a:p>
          <a:p>
            <a:pPr marL="0" indent="0">
              <a:buNone/>
            </a:pPr>
            <a:r>
              <a:rPr sz="2800"/>
              <a:t>• Haram subject matter</a:t>
            </a:r>
            <a:endParaRPr sz="28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lstStyle/>
          <a:p>
            <a:r>
              <a:rPr sz="3000"/>
              <a:t>Types of Islamic Contracts</a:t>
            </a:r>
            <a:endParaRPr sz="3000"/>
          </a:p>
        </p:txBody>
      </p:sp>
      <p:sp>
        <p:nvSpPr>
          <p:cNvPr id="3" name="Content Placeholder 2"/>
          <p:cNvSpPr>
            <a:spLocks noGrp="1"/>
          </p:cNvSpPr>
          <p:nvPr>
            <p:ph idx="1"/>
          </p:nvPr>
        </p:nvSpPr>
        <p:spPr/>
        <p:txBody>
          <a:bodyPr/>
          <a:lstStyle/>
          <a:p>
            <a:pPr marL="0" indent="0">
              <a:buNone/>
            </a:pPr>
            <a:r>
              <a:rPr sz="2800"/>
              <a:t>• Sale (Bay’)</a:t>
            </a:r>
            <a:endParaRPr sz="2800"/>
          </a:p>
          <a:p>
            <a:pPr marL="0" indent="0">
              <a:buNone/>
            </a:pPr>
            <a:r>
              <a:rPr sz="2800"/>
              <a:t>• Lease (Ijara)</a:t>
            </a:r>
            <a:endParaRPr sz="2800"/>
          </a:p>
          <a:p>
            <a:pPr marL="0" indent="0">
              <a:buNone/>
            </a:pPr>
            <a:r>
              <a:rPr sz="2800"/>
              <a:t>• Partnership (Musharakah)</a:t>
            </a:r>
            <a:endParaRPr sz="2800"/>
          </a:p>
          <a:p>
            <a:pPr marL="0" indent="0">
              <a:buNone/>
            </a:pPr>
            <a:r>
              <a:rPr sz="2800"/>
              <a:t>• Trust-based partnership (Mudarabah)</a:t>
            </a:r>
            <a:endParaRPr sz="2800"/>
          </a:p>
          <a:p>
            <a:pPr marL="0" indent="0">
              <a:buNone/>
            </a:pPr>
            <a:r>
              <a:rPr sz="2800"/>
              <a:t>• Agency (Wakalah)</a:t>
            </a:r>
            <a:endParaRPr sz="2800"/>
          </a:p>
          <a:p>
            <a:pPr marL="0" indent="0">
              <a:buNone/>
            </a:pPr>
            <a:r>
              <a:rPr sz="2800"/>
              <a:t>• Guarantee (Kafalah)</a:t>
            </a:r>
            <a:endParaRPr sz="2800"/>
          </a:p>
          <a:p>
            <a:pPr marL="0" indent="0">
              <a:buNone/>
            </a:pPr>
            <a:r>
              <a:rPr sz="2800"/>
              <a:t>• Loan (Qard)</a:t>
            </a:r>
            <a:endParaRPr sz="2800"/>
          </a:p>
          <a:p>
            <a:pPr marL="0" indent="0">
              <a:buNone/>
            </a:pPr>
            <a:r>
              <a:rPr sz="2800"/>
              <a:t>• Mortgage/Pledge (Rahn)</a:t>
            </a:r>
            <a:endParaRPr sz="2800"/>
          </a:p>
          <a:p>
            <a:pPr marL="0" indent="0">
              <a:buNone/>
            </a:pPr>
            <a:r>
              <a:rPr sz="2800"/>
              <a:t>• Marriage (Nikah)</a:t>
            </a:r>
            <a:endParaRPr sz="28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US" sz="3000">
                <a:sym typeface="+mn-ea"/>
              </a:rPr>
              <a:t>Partnership-based contracts</a:t>
            </a:r>
            <a:endParaRPr lang="en-US" sz="3000"/>
          </a:p>
        </p:txBody>
      </p:sp>
      <p:sp>
        <p:nvSpPr>
          <p:cNvPr id="3" name="Content Placeholder 2"/>
          <p:cNvSpPr>
            <a:spLocks noGrp="1"/>
          </p:cNvSpPr>
          <p:nvPr>
            <p:ph idx="1"/>
          </p:nvPr>
        </p:nvSpPr>
        <p:spPr/>
        <p:txBody>
          <a:bodyPr/>
          <a:p>
            <a:r>
              <a:rPr lang="en-US" altLang="en-US" sz="2400"/>
              <a:t>These contracts are based on profit and loss sharing, reflecting a core principle of risk-sharing in Islamic finance</a:t>
            </a:r>
            <a:endParaRPr lang="en-US" altLang="en-US" sz="2400"/>
          </a:p>
          <a:p>
            <a:r>
              <a:rPr lang="en-US" altLang="en-US" sz="2400"/>
              <a:t>Mudaraba (profit sharing): A contract in which one party, the capital provider, gives money to another party, the entrepreneur, to manage a business. Profits are shared according to a pre-agreed ratio, but any financial loss is borne solely by the capital provider.</a:t>
            </a:r>
            <a:endParaRPr lang="en-US" altLang="en-US" sz="2400"/>
          </a:p>
          <a:p>
            <a:r>
              <a:rPr lang="en-US" altLang="en-US" sz="2400"/>
              <a:t>Musharaka (joint venture): A partnership in which all parties contribute capital and share both the profits and the losses in agreed-upon proportions. All partners may participate in the management of the venture.</a:t>
            </a:r>
            <a:endParaRPr lang="en-US" altLang="en-US" sz="2400"/>
          </a:p>
          <a:p>
            <a:endParaRPr lang="en-US" altLang="en-US" sz="24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US" sz="3000">
                <a:sym typeface="+mn-ea"/>
              </a:rPr>
              <a:t>Partnership-based contracts</a:t>
            </a:r>
            <a:endParaRPr lang="en-US" sz="3000"/>
          </a:p>
        </p:txBody>
      </p:sp>
      <p:sp>
        <p:nvSpPr>
          <p:cNvPr id="3" name="Content Placeholder 2"/>
          <p:cNvSpPr>
            <a:spLocks noGrp="1"/>
          </p:cNvSpPr>
          <p:nvPr>
            <p:ph idx="1"/>
          </p:nvPr>
        </p:nvSpPr>
        <p:spPr/>
        <p:txBody>
          <a:bodyPr/>
          <a:p>
            <a:r>
              <a:rPr lang="en-US" altLang="en-US" sz="2400">
                <a:sym typeface="+mn-ea"/>
              </a:rPr>
              <a:t>Diminishing Musharaka: A specific type of joint venture often used for home or car financing. A bank and a customer jointly purchase an asset. </a:t>
            </a:r>
            <a:endParaRPr lang="en-US" altLang="en-US" sz="2400">
              <a:sym typeface="+mn-ea"/>
            </a:endParaRPr>
          </a:p>
          <a:p>
            <a:r>
              <a:rPr lang="en-US" altLang="en-US" sz="2400">
                <a:sym typeface="+mn-ea"/>
              </a:rPr>
              <a:t>The bank leases its share of the asset to the customer, who gradually buys out the bank's share over time until they own the asset outright</a:t>
            </a:r>
            <a:endParaRPr lang="en-US" altLang="en-US" sz="2400">
              <a:sym typeface="+mn-ea"/>
            </a:endParaRPr>
          </a:p>
          <a:p>
            <a:r>
              <a:rPr lang="en-US" altLang="en-US" sz="2400" b="1">
                <a:sym typeface="+mn-ea"/>
              </a:rPr>
              <a:t>Example:</a:t>
            </a:r>
            <a:endParaRPr lang="en-US" altLang="en-US" sz="2400" b="1">
              <a:sym typeface="+mn-ea"/>
            </a:endParaRPr>
          </a:p>
          <a:p>
            <a:r>
              <a:rPr lang="en-US" altLang="en-US" sz="2200"/>
              <a:t>A customer wants to buy a house for $200,000 but only has $20,000 for a down payment. An Islamic bank agrees to participate, contributing the remaining $180,000.</a:t>
            </a:r>
            <a:endParaRPr lang="en-US" altLang="en-US" sz="2200"/>
          </a:p>
          <a:p>
            <a:r>
              <a:rPr lang="en-US" altLang="en-US" sz="2200"/>
              <a:t>The bank and the customer jointly own the house (90% bank, 10% customer), establishing joint ownership (Shirkat-ul-Milk).</a:t>
            </a:r>
            <a:endParaRPr lang="en-US" altLang="en-US" sz="2200"/>
          </a:p>
          <a:p>
            <a:endParaRPr lang="en-US" sz="22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US"/>
              <a:t>Exchange-based contracts</a:t>
            </a:r>
            <a:endParaRPr lang="en-US" altLang="en-US"/>
          </a:p>
        </p:txBody>
      </p:sp>
      <p:sp>
        <p:nvSpPr>
          <p:cNvPr id="3" name="Content Placeholder 2"/>
          <p:cNvSpPr>
            <a:spLocks noGrp="1"/>
          </p:cNvSpPr>
          <p:nvPr>
            <p:ph idx="1"/>
          </p:nvPr>
        </p:nvSpPr>
        <p:spPr/>
        <p:txBody>
          <a:bodyPr/>
          <a:p>
            <a:r>
              <a:rPr lang="en-US" altLang="en-US" sz="2400"/>
              <a:t>These are trade-based contracts used for sales and leases. </a:t>
            </a:r>
            <a:endParaRPr lang="en-US" altLang="en-US" sz="2400"/>
          </a:p>
          <a:p>
            <a:r>
              <a:rPr lang="en-US" altLang="en-US" sz="2400"/>
              <a:t>Murabaha (cost-plus finance):</a:t>
            </a:r>
            <a:r>
              <a:rPr lang="en-US" altLang="en-US" sz="2200"/>
              <a:t> One of the most common</a:t>
            </a:r>
            <a:r>
              <a:rPr lang="en-US" altLang="en-US" sz="2400"/>
              <a:t> </a:t>
            </a:r>
            <a:r>
              <a:rPr lang="en-US" altLang="en-US" sz="2200"/>
              <a:t>Islamic finance contracts</a:t>
            </a:r>
            <a:r>
              <a:rPr lang="en-US" altLang="en-US" sz="2200"/>
              <a:t>, where the seller discloses the cost of a good and the added profit margin to the buyer. It is a sale, not a loan, and is used for purchasing goods on a deferred payment basis.</a:t>
            </a:r>
            <a:endParaRPr lang="en-US" altLang="en-US" sz="2200"/>
          </a:p>
          <a:p>
            <a:r>
              <a:rPr lang="en-US" altLang="en-US" sz="2200"/>
              <a:t>Murabaha (cost-plus finance): A person wants to buy a car but needs financing.</a:t>
            </a:r>
            <a:endParaRPr lang="en-US" altLang="en-US" sz="2200"/>
          </a:p>
          <a:p>
            <a:r>
              <a:rPr lang="en-US" altLang="en-US" sz="2200"/>
              <a:t>The customer requests the bank to purchase a specific car from a dealer.</a:t>
            </a:r>
            <a:endParaRPr lang="en-US" altLang="en-US" sz="2200"/>
          </a:p>
          <a:p>
            <a:r>
              <a:rPr lang="en-US" altLang="en-US" sz="2200"/>
              <a:t>The bank buys the car from the dealer in its own name.</a:t>
            </a:r>
            <a:endParaRPr lang="en-US" altLang="en-US" sz="2200"/>
          </a:p>
          <a:p>
            <a:endParaRPr lang="en-US" altLang="en-US" sz="2400"/>
          </a:p>
          <a:p>
            <a:endParaRPr lang="en-US" altLang="en-US" sz="24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US">
                <a:sym typeface="+mn-ea"/>
              </a:rPr>
              <a:t>Exchange-based contracts cont:</a:t>
            </a:r>
            <a:endParaRPr lang="en-US"/>
          </a:p>
        </p:txBody>
      </p:sp>
      <p:sp>
        <p:nvSpPr>
          <p:cNvPr id="3" name="Content Placeholder 2"/>
          <p:cNvSpPr>
            <a:spLocks noGrp="1"/>
          </p:cNvSpPr>
          <p:nvPr>
            <p:ph idx="1"/>
          </p:nvPr>
        </p:nvSpPr>
        <p:spPr/>
        <p:txBody>
          <a:bodyPr/>
          <a:p>
            <a:r>
              <a:rPr lang="en-US" altLang="en-US" sz="2400">
                <a:sym typeface="+mn-ea"/>
              </a:rPr>
              <a:t>Once the bank owns and possesses the car, it sells the car to the customer for a predetermined, higher price (cost plus an agreed-upon profit margin).</a:t>
            </a:r>
            <a:endParaRPr lang="en-US" altLang="en-US" sz="2400"/>
          </a:p>
          <a:p>
            <a:r>
              <a:rPr lang="en-US" altLang="en-US" sz="2400">
                <a:sym typeface="+mn-ea"/>
              </a:rPr>
              <a:t>The customer agrees to pay this total sale price in installments over a fixed period. The price is fixed from the start and does not change.</a:t>
            </a:r>
            <a:endParaRPr lang="en-US" altLang="en-US" sz="2400">
              <a:sym typeface="+mn-ea"/>
            </a:endParaRPr>
          </a:p>
          <a:p>
            <a:pPr marL="0" indent="0">
              <a:buNone/>
            </a:pPr>
            <a:endParaRPr lang="en-US" altLang="en-US" sz="2400"/>
          </a:p>
          <a:p>
            <a:r>
              <a:rPr lang="en-US" altLang="en-US" sz="2400">
                <a:sym typeface="+mn-ea"/>
              </a:rPr>
              <a:t>Ijarah (leasing): A lease contract where ownership of an asset remains with the lessor (e.g., a bank), but the right to use (usufruct) is transferred to a lessee for a fixed rent.</a:t>
            </a:r>
            <a:endParaRPr lang="en-US" altLang="en-US" sz="2400"/>
          </a:p>
          <a:p>
            <a:endParaRPr lang="en-US" sz="24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US">
                <a:sym typeface="+mn-ea"/>
              </a:rPr>
              <a:t>Exchange-based contracts</a:t>
            </a:r>
            <a:endParaRPr lang="en-US"/>
          </a:p>
        </p:txBody>
      </p:sp>
      <p:sp>
        <p:nvSpPr>
          <p:cNvPr id="3" name="Content Placeholder 2"/>
          <p:cNvSpPr>
            <a:spLocks noGrp="1"/>
          </p:cNvSpPr>
          <p:nvPr>
            <p:ph idx="1"/>
          </p:nvPr>
        </p:nvSpPr>
        <p:spPr/>
        <p:txBody>
          <a:bodyPr/>
          <a:p>
            <a:r>
              <a:rPr lang="en-US" altLang="en-US" sz="2400">
                <a:sym typeface="+mn-ea"/>
              </a:rPr>
              <a:t>Ijarah wa-Iqtina is a specific type that includes a separate, binding promise for the transfer of ownership of the asset to</a:t>
            </a:r>
            <a:r>
              <a:rPr lang="en-US" altLang="en-US">
                <a:sym typeface="+mn-ea"/>
              </a:rPr>
              <a:t> </a:t>
            </a:r>
            <a:r>
              <a:rPr lang="en-US" altLang="en-US" sz="2400">
                <a:sym typeface="+mn-ea"/>
              </a:rPr>
              <a:t>the lessee at the end of the lease period</a:t>
            </a:r>
            <a:endParaRPr lang="en-US" altLang="en-US" sz="2400">
              <a:sym typeface="+mn-ea"/>
            </a:endParaRPr>
          </a:p>
          <a:p>
            <a:r>
              <a:rPr lang="en-US" altLang="en-US" sz="2400" b="1"/>
              <a:t>e.g</a:t>
            </a:r>
            <a:r>
              <a:rPr lang="en-US" altLang="en-US" sz="2400"/>
              <a:t> Ijarah (leasing): A company needs new delivery vans. An Islamic leasing company purchases the vans and then leases them to the company for a fixed monthly rental fee over five years. The leasing company (lessor) retains ownership and responsibility for major maintenance and insurance (Takaful), while the user company (lessee) is responsible for day-to-day running costs. At the end of the term, the vans are returned to the lessor unless the contract is an Ijarah wa-Iqtina, which includes a separate promise to transfer ownership</a:t>
            </a:r>
            <a:endParaRPr lang="en-US" altLang="en-US" sz="2400"/>
          </a:p>
          <a:p>
            <a:endParaRPr lang="en-US" altLang="en-US" sz="24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US">
                <a:sym typeface="+mn-ea"/>
              </a:rPr>
              <a:t>Exchange-based contracts cont:</a:t>
            </a:r>
            <a:endParaRPr lang="en-US"/>
          </a:p>
        </p:txBody>
      </p:sp>
      <p:sp>
        <p:nvSpPr>
          <p:cNvPr id="3" name="Content Placeholder 2"/>
          <p:cNvSpPr>
            <a:spLocks noGrp="1"/>
          </p:cNvSpPr>
          <p:nvPr>
            <p:ph idx="1"/>
          </p:nvPr>
        </p:nvSpPr>
        <p:spPr>
          <a:xfrm>
            <a:off x="457200" y="797560"/>
            <a:ext cx="8229600" cy="5330190"/>
          </a:xfrm>
        </p:spPr>
        <p:txBody>
          <a:bodyPr/>
          <a:p>
            <a:r>
              <a:rPr lang="en-US" altLang="en-US" sz="2000">
                <a:sym typeface="+mn-ea"/>
              </a:rPr>
              <a:t>Salam (forward sale): A contract where a buyer pays the full price in advance for goods that will be delivered on a specified future date. This is often used for financing agricultural goods and is a preferred alternative to interest-based loans.</a:t>
            </a:r>
            <a:endParaRPr lang="en-US" altLang="en-US" sz="2000">
              <a:sym typeface="+mn-ea"/>
            </a:endParaRPr>
          </a:p>
          <a:p>
            <a:r>
              <a:rPr lang="en-US" altLang="en-US" sz="2000" b="1"/>
              <a:t>e.g</a:t>
            </a:r>
            <a:r>
              <a:rPr lang="en-US" altLang="en-US" sz="2000"/>
              <a:t> Salam (forward sale): A farmer needs money at the beginning of the season to buy seeds, fertilizer, and equipment. A buyer (e.g., an Islamic bank) pays the full price for the harvest of a specific crop (e.g., 10 tons of wheat of a certain quality) upfront. The farmer agrees to deliver the specified quantity and quality of wheat on a predetermined future date. This provides the farmer with necessary working capital.</a:t>
            </a:r>
            <a:endParaRPr lang="en-US" altLang="en-US" sz="2000"/>
          </a:p>
          <a:p>
            <a:endParaRPr lang="en-US" sz="20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US">
                <a:sym typeface="+mn-ea"/>
              </a:rPr>
              <a:t>Exchange-based contracts cont:</a:t>
            </a:r>
            <a:endParaRPr lang="en-US"/>
          </a:p>
        </p:txBody>
      </p:sp>
      <p:sp>
        <p:nvSpPr>
          <p:cNvPr id="3" name="Content Placeholder 2"/>
          <p:cNvSpPr>
            <a:spLocks noGrp="1"/>
          </p:cNvSpPr>
          <p:nvPr>
            <p:ph idx="1"/>
          </p:nvPr>
        </p:nvSpPr>
        <p:spPr/>
        <p:txBody>
          <a:bodyPr/>
          <a:p>
            <a:r>
              <a:rPr lang="en-US" altLang="en-US" sz="2400">
                <a:sym typeface="+mn-ea"/>
              </a:rPr>
              <a:t>Istisna (manufacturing sale): A contract in which a buyer orders a manufacturer to produce specific goods. Unlike Salam, the full price does not need to be paid in advance, and the contract can be canceled before the manufacturer starts work.</a:t>
            </a:r>
            <a:endParaRPr lang="en-US" altLang="en-US" sz="2400"/>
          </a:p>
          <a:p>
            <a:r>
              <a:rPr lang="en-US" altLang="en-US" sz="2400" b="1"/>
              <a:t>e.g </a:t>
            </a:r>
            <a:r>
              <a:rPr lang="en-US" altLang="en-US" sz="2400"/>
              <a:t>A client wants a custom-built house. They enter into an Istisna contract with a construction company (or a bank, which then contracts a builder). The contract specifies the exact details, design, and materials of the house. The price is agreed upon at the time of the contract, but payment can be made in installments as the construction progresses. The builder is responsible for providing the materials and labor and delivering the finished house by the agreed deadline</a:t>
            </a:r>
            <a:endParaRPr lang="en-US" altLang="en-US" sz="24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US"/>
              <a:t>Other notable contracts</a:t>
            </a:r>
            <a:endParaRPr lang="en-US" altLang="en-US"/>
          </a:p>
        </p:txBody>
      </p:sp>
      <p:sp>
        <p:nvSpPr>
          <p:cNvPr id="3" name="Content Placeholder 2"/>
          <p:cNvSpPr>
            <a:spLocks noGrp="1"/>
          </p:cNvSpPr>
          <p:nvPr>
            <p:ph idx="1"/>
          </p:nvPr>
        </p:nvSpPr>
        <p:spPr/>
        <p:txBody>
          <a:bodyPr/>
          <a:p>
            <a:r>
              <a:rPr lang="en-US" altLang="en-US" sz="2400"/>
              <a:t>Qard-al-Hasan (benevolent loan): An interest-free loan given for charitable purposes. The borrower is only required to repay the principal amount.</a:t>
            </a:r>
            <a:endParaRPr lang="en-US" altLang="en-US" sz="2400"/>
          </a:p>
          <a:p>
            <a:pPr marL="0" indent="0">
              <a:buNone/>
            </a:pPr>
            <a:endParaRPr lang="en-US" altLang="en-US" sz="2400"/>
          </a:p>
          <a:p>
            <a:r>
              <a:rPr lang="en-US" altLang="en-US" sz="2400"/>
              <a:t>Wakalah (agency): A contract in which one party appoints another to act on their behalf, typically for a fixed fee. This is used in many Islamic finance products</a:t>
            </a:r>
            <a:endParaRPr lang="en-US" altLang="en-US" sz="24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lstStyle/>
          <a:p>
            <a:r>
              <a:rPr sz="3000"/>
              <a:t>Valid Contract Example</a:t>
            </a:r>
            <a:endParaRPr sz="3000"/>
          </a:p>
        </p:txBody>
      </p:sp>
      <p:sp>
        <p:nvSpPr>
          <p:cNvPr id="3" name="Content Placeholder 2"/>
          <p:cNvSpPr>
            <a:spLocks noGrp="1"/>
          </p:cNvSpPr>
          <p:nvPr>
            <p:ph idx="1"/>
          </p:nvPr>
        </p:nvSpPr>
        <p:spPr/>
        <p:txBody>
          <a:bodyPr/>
          <a:lstStyle/>
          <a:p>
            <a:r>
              <a:rPr sz="2800"/>
              <a:t>A sells his car to B for Rs. 700,000.</a:t>
            </a:r>
            <a:endParaRPr sz="2800"/>
          </a:p>
          <a:p>
            <a:r>
              <a:rPr sz="2800"/>
              <a:t>• Car exists</a:t>
            </a:r>
            <a:endParaRPr sz="2800"/>
          </a:p>
          <a:p>
            <a:pPr marL="0" indent="0">
              <a:buNone/>
            </a:pPr>
            <a:r>
              <a:rPr sz="2800"/>
              <a:t>• Price fixed</a:t>
            </a:r>
            <a:endParaRPr sz="2800"/>
          </a:p>
          <a:p>
            <a:pPr marL="0" indent="0">
              <a:buNone/>
            </a:pPr>
            <a:r>
              <a:rPr sz="2800"/>
              <a:t>• Offer &amp; acceptance given</a:t>
            </a:r>
            <a:endParaRPr sz="2800"/>
          </a:p>
          <a:p>
            <a:pPr marL="0" indent="0">
              <a:buNone/>
            </a:pPr>
            <a:r>
              <a:rPr sz="2800"/>
              <a:t>• Both agree</a:t>
            </a:r>
            <a:endParaRPr sz="2800"/>
          </a:p>
          <a:p>
            <a:r>
              <a:rPr sz="2800"/>
              <a:t>→ Valid Islamic contract</a:t>
            </a:r>
            <a:endParaRPr sz="28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lstStyle/>
          <a:p>
            <a:r>
              <a:rPr sz="3000"/>
              <a:t>Invalid Contract Example (Gharar)</a:t>
            </a:r>
            <a:endParaRPr sz="3000"/>
          </a:p>
        </p:txBody>
      </p:sp>
      <p:sp>
        <p:nvSpPr>
          <p:cNvPr id="3" name="Content Placeholder 2"/>
          <p:cNvSpPr>
            <a:spLocks noGrp="1"/>
          </p:cNvSpPr>
          <p:nvPr>
            <p:ph idx="1"/>
          </p:nvPr>
        </p:nvSpPr>
        <p:spPr/>
        <p:txBody>
          <a:bodyPr/>
          <a:lstStyle/>
          <a:p>
            <a:r>
              <a:rPr sz="2800"/>
              <a:t>A sells:</a:t>
            </a:r>
            <a:endParaRPr sz="2800"/>
          </a:p>
          <a:p>
            <a:r>
              <a:rPr sz="2800"/>
              <a:t>“whatever fish is caught tonight.”</a:t>
            </a:r>
            <a:endParaRPr sz="2800"/>
          </a:p>
          <a:p>
            <a:pPr marL="0" indent="0">
              <a:buNone/>
            </a:pPr>
            <a:r>
              <a:rPr sz="2800"/>
              <a:t>• Item not known</a:t>
            </a:r>
            <a:endParaRPr sz="2800"/>
          </a:p>
          <a:p>
            <a:pPr marL="0" indent="0">
              <a:buNone/>
            </a:pPr>
            <a:r>
              <a:rPr sz="2800"/>
              <a:t>• Quantity uncertain</a:t>
            </a:r>
            <a:endParaRPr sz="2800"/>
          </a:p>
          <a:p>
            <a:pPr marL="0" indent="0">
              <a:buNone/>
            </a:pPr>
            <a:r>
              <a:rPr sz="2800"/>
              <a:t>• Delivery uncertain</a:t>
            </a:r>
            <a:endParaRPr sz="2800"/>
          </a:p>
          <a:p>
            <a:pPr marL="0" indent="0">
              <a:buNone/>
            </a:pPr>
            <a:r>
              <a:rPr sz="2800"/>
              <a:t>→ Invalid due to Gharar</a:t>
            </a:r>
            <a:endParaRPr sz="28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lstStyle/>
          <a:p>
            <a:r>
              <a:rPr sz="3000"/>
              <a:t>Invalid Contract Example (Riba)</a:t>
            </a:r>
            <a:endParaRPr sz="3000"/>
          </a:p>
        </p:txBody>
      </p:sp>
      <p:sp>
        <p:nvSpPr>
          <p:cNvPr id="3" name="Content Placeholder 2"/>
          <p:cNvSpPr>
            <a:spLocks noGrp="1"/>
          </p:cNvSpPr>
          <p:nvPr>
            <p:ph idx="1"/>
          </p:nvPr>
        </p:nvSpPr>
        <p:spPr>
          <a:xfrm>
            <a:off x="457200" y="2089785"/>
            <a:ext cx="8229600" cy="4037965"/>
          </a:xfrm>
        </p:spPr>
        <p:txBody>
          <a:bodyPr/>
          <a:lstStyle/>
          <a:p>
            <a:r>
              <a:rPr sz="2800"/>
              <a:t>A loans Rs. 100,000 to B and demands Rs. 115,000 after one month.</a:t>
            </a:r>
            <a:endParaRPr sz="2800"/>
          </a:p>
          <a:p>
            <a:r>
              <a:rPr sz="2800"/>
              <a:t>→ Haram and void under Islamic law due to interest.</a:t>
            </a:r>
            <a:endParaRPr sz="28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137795" y="893445"/>
            <a:ext cx="8229600" cy="582613"/>
          </a:xfrm>
        </p:spPr>
        <p:txBody>
          <a:bodyPr/>
          <a:lstStyle/>
          <a:p>
            <a:r>
              <a:rPr sz="3000"/>
              <a:t>Pakistan Context: Sources of Contract Law</a:t>
            </a:r>
            <a:endParaRPr sz="3000"/>
          </a:p>
        </p:txBody>
      </p:sp>
      <p:sp>
        <p:nvSpPr>
          <p:cNvPr id="3" name="Content Placeholder 2"/>
          <p:cNvSpPr>
            <a:spLocks noGrp="1"/>
          </p:cNvSpPr>
          <p:nvPr>
            <p:ph idx="1"/>
          </p:nvPr>
        </p:nvSpPr>
        <p:spPr>
          <a:xfrm>
            <a:off x="457200" y="1898650"/>
            <a:ext cx="8229600" cy="4229100"/>
          </a:xfrm>
        </p:spPr>
        <p:txBody>
          <a:bodyPr/>
          <a:lstStyle/>
          <a:p>
            <a:pPr marL="0" indent="0">
              <a:buNone/>
            </a:pPr>
            <a:r>
              <a:rPr sz="2800"/>
              <a:t>• Contract Act 1872</a:t>
            </a:r>
            <a:endParaRPr sz="2800"/>
          </a:p>
          <a:p>
            <a:pPr marL="0" indent="0">
              <a:buNone/>
            </a:pPr>
            <a:r>
              <a:rPr sz="2800"/>
              <a:t>• Islamic provisions in Constitution</a:t>
            </a:r>
            <a:endParaRPr sz="2800"/>
          </a:p>
          <a:p>
            <a:pPr marL="0" indent="0">
              <a:buNone/>
            </a:pPr>
            <a:r>
              <a:rPr sz="2800"/>
              <a:t>• Judgments of Federal Shariat Court</a:t>
            </a:r>
            <a:endParaRPr sz="2800"/>
          </a:p>
          <a:p>
            <a:pPr marL="0" indent="0">
              <a:buNone/>
            </a:pPr>
            <a:r>
              <a:rPr sz="2800"/>
              <a:t>• Supreme Court interpretations</a:t>
            </a:r>
            <a:endParaRPr sz="2800"/>
          </a:p>
          <a:p>
            <a:pPr marL="0" indent="0">
              <a:buNone/>
            </a:pPr>
            <a:r>
              <a:rPr sz="2800"/>
              <a:t>• Islamic banking &amp; finance laws</a:t>
            </a:r>
            <a:endParaRPr sz="28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457200" y="190500"/>
            <a:ext cx="8229600" cy="923290"/>
          </a:xfrm>
        </p:spPr>
        <p:txBody>
          <a:bodyPr/>
          <a:lstStyle/>
          <a:p>
            <a:r>
              <a:rPr sz="3000"/>
              <a:t>Case Study 1: Riba (Interest) – Federal Shariat Court</a:t>
            </a:r>
            <a:endParaRPr sz="3000"/>
          </a:p>
        </p:txBody>
      </p:sp>
      <p:sp>
        <p:nvSpPr>
          <p:cNvPr id="3" name="Content Placeholder 2"/>
          <p:cNvSpPr>
            <a:spLocks noGrp="1"/>
          </p:cNvSpPr>
          <p:nvPr>
            <p:ph idx="1"/>
          </p:nvPr>
        </p:nvSpPr>
        <p:spPr>
          <a:xfrm>
            <a:off x="457200" y="2089785"/>
            <a:ext cx="8229600" cy="4037965"/>
          </a:xfrm>
        </p:spPr>
        <p:txBody>
          <a:bodyPr/>
          <a:lstStyle/>
          <a:p>
            <a:r>
              <a:rPr sz="2800"/>
              <a:t>Facts: Interest-based banking challenged.</a:t>
            </a:r>
            <a:endParaRPr sz="2800"/>
          </a:p>
          <a:p>
            <a:r>
              <a:rPr sz="2800"/>
              <a:t>Decision: Riba strictly prohibited.</a:t>
            </a:r>
            <a:endParaRPr sz="2800"/>
          </a:p>
          <a:p>
            <a:r>
              <a:rPr sz="2800"/>
              <a:t>Impact: Move toward Islamic banking &amp; interest-free instruments.</a:t>
            </a:r>
            <a:endParaRPr sz="28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lstStyle/>
          <a:p>
            <a:r>
              <a:rPr sz="3000"/>
              <a:t>Case Study 2: PLD 1989 SC – Gharar Case</a:t>
            </a:r>
            <a:endParaRPr sz="3000"/>
          </a:p>
        </p:txBody>
      </p:sp>
      <p:sp>
        <p:nvSpPr>
          <p:cNvPr id="3" name="Content Placeholder 2"/>
          <p:cNvSpPr>
            <a:spLocks noGrp="1"/>
          </p:cNvSpPr>
          <p:nvPr>
            <p:ph idx="1"/>
          </p:nvPr>
        </p:nvSpPr>
        <p:spPr>
          <a:xfrm>
            <a:off x="457200" y="2377440"/>
            <a:ext cx="8229600" cy="3750310"/>
          </a:xfrm>
        </p:spPr>
        <p:txBody>
          <a:bodyPr/>
          <a:lstStyle/>
          <a:p>
            <a:r>
              <a:rPr sz="2800"/>
              <a:t>Facts: Contract with uncertain terms on quantity &amp; delivery.</a:t>
            </a:r>
            <a:endParaRPr sz="2800"/>
          </a:p>
          <a:p>
            <a:r>
              <a:rPr sz="2800"/>
              <a:t>Decision: Declared void.</a:t>
            </a:r>
            <a:endParaRPr sz="2800"/>
          </a:p>
          <a:p>
            <a:r>
              <a:rPr sz="2800"/>
              <a:t>Principle: All terms must be clear &amp; definite.</a:t>
            </a:r>
            <a:endParaRPr sz="28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lstStyle/>
          <a:p>
            <a:r>
              <a:rPr sz="3000"/>
              <a:t>Case Study 3: SCMR – Fraud in Sale</a:t>
            </a:r>
            <a:endParaRPr sz="3000"/>
          </a:p>
        </p:txBody>
      </p:sp>
      <p:sp>
        <p:nvSpPr>
          <p:cNvPr id="3" name="Content Placeholder 2"/>
          <p:cNvSpPr>
            <a:spLocks noGrp="1"/>
          </p:cNvSpPr>
          <p:nvPr>
            <p:ph idx="1"/>
          </p:nvPr>
        </p:nvSpPr>
        <p:spPr>
          <a:xfrm>
            <a:off x="457200" y="1993900"/>
            <a:ext cx="8229600" cy="4133850"/>
          </a:xfrm>
        </p:spPr>
        <p:txBody>
          <a:bodyPr/>
          <a:lstStyle/>
          <a:p>
            <a:r>
              <a:rPr sz="2800"/>
              <a:t>Facts: Seller hid</a:t>
            </a:r>
            <a:r>
              <a:rPr lang="en-US" sz="2800"/>
              <a:t>e </a:t>
            </a:r>
            <a:r>
              <a:rPr sz="2800"/>
              <a:t>defects in property.</a:t>
            </a:r>
            <a:endParaRPr sz="2800"/>
          </a:p>
          <a:p>
            <a:r>
              <a:rPr sz="2800"/>
              <a:t>Decision: Contract invalid.</a:t>
            </a:r>
            <a:endParaRPr sz="2800"/>
          </a:p>
          <a:p>
            <a:r>
              <a:rPr sz="2800"/>
              <a:t>Islamic Principle: Concealing defects (Tadlis) is forbidden.</a:t>
            </a:r>
            <a:endParaRPr sz="28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457200" y="190500"/>
            <a:ext cx="8229600" cy="1263650"/>
          </a:xfrm>
        </p:spPr>
        <p:txBody>
          <a:bodyPr/>
          <a:lstStyle/>
          <a:p>
            <a:r>
              <a:rPr sz="3000"/>
              <a:t>Case Study 4: PLD 1965 SC – Nikah as Contract</a:t>
            </a:r>
            <a:endParaRPr sz="3000"/>
          </a:p>
        </p:txBody>
      </p:sp>
      <p:sp>
        <p:nvSpPr>
          <p:cNvPr id="3" name="Content Placeholder 2"/>
          <p:cNvSpPr>
            <a:spLocks noGrp="1"/>
          </p:cNvSpPr>
          <p:nvPr>
            <p:ph idx="1"/>
          </p:nvPr>
        </p:nvSpPr>
        <p:spPr>
          <a:xfrm>
            <a:off x="457200" y="2526665"/>
            <a:ext cx="8229600" cy="3601085"/>
          </a:xfrm>
        </p:spPr>
        <p:txBody>
          <a:bodyPr/>
          <a:lstStyle/>
          <a:p>
            <a:r>
              <a:rPr sz="2800"/>
              <a:t>Facts: Forced marriage challenged.</a:t>
            </a:r>
            <a:endParaRPr sz="2800"/>
          </a:p>
          <a:p>
            <a:r>
              <a:rPr sz="2800"/>
              <a:t>Decision: Nikah is a civil contract requiring free consent.</a:t>
            </a:r>
            <a:endParaRPr sz="2800"/>
          </a:p>
          <a:p>
            <a:r>
              <a:rPr sz="2800"/>
              <a:t>Principle: Consent is essential.</a:t>
            </a:r>
            <a:endParaRPr sz="28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lstStyle/>
          <a:p>
            <a:r>
              <a:rPr sz="3000"/>
              <a:t>Modern Implications in Pakistan</a:t>
            </a:r>
            <a:endParaRPr sz="3000"/>
          </a:p>
        </p:txBody>
      </p:sp>
      <p:sp>
        <p:nvSpPr>
          <p:cNvPr id="3" name="Content Placeholder 2"/>
          <p:cNvSpPr>
            <a:spLocks noGrp="1"/>
          </p:cNvSpPr>
          <p:nvPr>
            <p:ph idx="1"/>
          </p:nvPr>
        </p:nvSpPr>
        <p:spPr>
          <a:xfrm>
            <a:off x="457200" y="2132330"/>
            <a:ext cx="8229600" cy="3995420"/>
          </a:xfrm>
        </p:spPr>
        <p:txBody>
          <a:bodyPr/>
          <a:lstStyle/>
          <a:p>
            <a:pPr marL="0" indent="0">
              <a:buNone/>
            </a:pPr>
            <a:r>
              <a:rPr sz="2800"/>
              <a:t>• Growth of Islamic banking</a:t>
            </a:r>
            <a:endParaRPr sz="2800"/>
          </a:p>
          <a:p>
            <a:pPr marL="0" indent="0">
              <a:buNone/>
            </a:pPr>
            <a:r>
              <a:rPr sz="2800"/>
              <a:t>• Contracts must avoid interest</a:t>
            </a:r>
            <a:endParaRPr sz="2800"/>
          </a:p>
          <a:p>
            <a:pPr marL="0" indent="0">
              <a:buNone/>
            </a:pPr>
            <a:r>
              <a:rPr sz="2800"/>
              <a:t>• Property transactions require clarity</a:t>
            </a:r>
            <a:endParaRPr sz="2800"/>
          </a:p>
          <a:p>
            <a:pPr marL="0" indent="0">
              <a:buNone/>
            </a:pPr>
            <a:r>
              <a:rPr sz="2800"/>
              <a:t>• Business partnerships follow Musharakah &amp; Mudarabah models</a:t>
            </a:r>
            <a:endParaRPr sz="2800"/>
          </a:p>
          <a:p>
            <a:pPr marL="0" indent="0">
              <a:buNone/>
            </a:pPr>
            <a:endParaRPr sz="28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lstStyle/>
          <a:p>
            <a:r>
              <a:rPr sz="3000"/>
              <a:t>Summary</a:t>
            </a:r>
            <a:endParaRPr sz="3000"/>
          </a:p>
        </p:txBody>
      </p:sp>
      <p:sp>
        <p:nvSpPr>
          <p:cNvPr id="3" name="Content Placeholder 2"/>
          <p:cNvSpPr>
            <a:spLocks noGrp="1"/>
          </p:cNvSpPr>
          <p:nvPr>
            <p:ph idx="1"/>
          </p:nvPr>
        </p:nvSpPr>
        <p:spPr>
          <a:xfrm>
            <a:off x="457200" y="1813560"/>
            <a:ext cx="8229600" cy="4314190"/>
          </a:xfrm>
        </p:spPr>
        <p:txBody>
          <a:bodyPr/>
          <a:lstStyle/>
          <a:p>
            <a:r>
              <a:rPr sz="2800"/>
              <a:t>• Islamic contracts ensure fairness &amp; justice</a:t>
            </a:r>
            <a:endParaRPr sz="2800"/>
          </a:p>
          <a:p>
            <a:r>
              <a:rPr sz="2800"/>
              <a:t>• Must avoid uncertainty, interest, and fraud</a:t>
            </a:r>
            <a:endParaRPr sz="2800"/>
          </a:p>
          <a:p>
            <a:r>
              <a:rPr sz="2800"/>
              <a:t>• Pakistan courts use Islamic principles</a:t>
            </a:r>
            <a:endParaRPr sz="2800"/>
          </a:p>
          <a:p>
            <a:r>
              <a:rPr sz="2800"/>
              <a:t>• A valid contract = consent + clarity + lawful subject</a:t>
            </a:r>
            <a:endParaRPr sz="2800"/>
          </a:p>
        </p:txBody>
      </p:sp>
    </p:spTree>
  </p:cSld>
  <p:clrMapOvr>
    <a:masterClrMapping/>
  </p:clrMapOvr>
</p:sld>
</file>

<file path=ppt/theme/theme1.xml><?xml version="1.0" encoding="utf-8"?>
<a:theme xmlns:a="http://schemas.openxmlformats.org/drawingml/2006/main" name="Blue Waves">
  <a:themeElements>
    <a:clrScheme name="Blue Waves 13">
      <a:dk1>
        <a:srgbClr val="000000"/>
      </a:dk1>
      <a:lt1>
        <a:srgbClr val="FFFFFF"/>
      </a:lt1>
      <a:dk2>
        <a:srgbClr val="000000"/>
      </a:dk2>
      <a:lt2>
        <a:srgbClr val="969696"/>
      </a:lt2>
      <a:accent1>
        <a:srgbClr val="0066CC"/>
      </a:accent1>
      <a:accent2>
        <a:srgbClr val="3399FF"/>
      </a:accent2>
      <a:accent3>
        <a:srgbClr val="FFFFFF"/>
      </a:accent3>
      <a:accent4>
        <a:srgbClr val="000000"/>
      </a:accent4>
      <a:accent5>
        <a:srgbClr val="AAB8E2"/>
      </a:accent5>
      <a:accent6>
        <a:srgbClr val="2D8AE7"/>
      </a:accent6>
      <a:hlink>
        <a:srgbClr val="CC3300"/>
      </a:hlink>
      <a:folHlink>
        <a:srgbClr val="996600"/>
      </a:folHlink>
    </a:clrScheme>
    <a:fontScheme name="Blue Waves">
      <a:majorFont>
        <a:latin typeface="Arial"/>
        <a:ea typeface="SimSun"/>
        <a:cs typeface=""/>
      </a:majorFont>
      <a:minorFont>
        <a:latin typeface="Arial"/>
        <a:ea typeface="SimSu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spDef>
    <a:ln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lnDef>
  </a:objectDefaults>
  <a:extraClrSchemeLst>
    <a:extraClrScheme>
      <a:clrScheme name="Blue Wav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ue Wav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ue Wav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ue Wav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ue Wav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ue Wav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ue Wav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ue Wav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ue Wav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ue Wav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ue Wav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ue Wav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ue Waves 13">
        <a:dk1>
          <a:srgbClr val="000000"/>
        </a:dk1>
        <a:lt1>
          <a:srgbClr val="FFFFFF"/>
        </a:lt1>
        <a:dk2>
          <a:srgbClr val="000000"/>
        </a:dk2>
        <a:lt2>
          <a:srgbClr val="969696"/>
        </a:lt2>
        <a:accent1>
          <a:srgbClr val="0066CC"/>
        </a:accent1>
        <a:accent2>
          <a:srgbClr val="3399FF"/>
        </a:accent2>
        <a:accent3>
          <a:srgbClr val="FFFFFF"/>
        </a:accent3>
        <a:accent4>
          <a:srgbClr val="000000"/>
        </a:accent4>
        <a:accent5>
          <a:srgbClr val="AAB8E2"/>
        </a:accent5>
        <a:accent6>
          <a:srgbClr val="2D8AE7"/>
        </a:accent6>
        <a:hlink>
          <a:srgbClr val="CC3300"/>
        </a:hlink>
        <a:folHlink>
          <a:srgbClr val="9966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8153</Words>
  <Application>WPS Presentation</Application>
  <PresentationFormat>On-screen Show (4:3)</PresentationFormat>
  <Paragraphs>201</Paragraphs>
  <Slides>27</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27</vt:i4>
      </vt:variant>
    </vt:vector>
  </HeadingPairs>
  <TitlesOfParts>
    <vt:vector size="34" baseType="lpstr">
      <vt:lpstr>Arial</vt:lpstr>
      <vt:lpstr>SimSun</vt:lpstr>
      <vt:lpstr>Wingdings</vt:lpstr>
      <vt:lpstr>Microsoft YaHei</vt:lpstr>
      <vt:lpstr>Arial Unicode MS</vt:lpstr>
      <vt:lpstr>Calibri</vt:lpstr>
      <vt:lpstr>Blue Waves</vt:lpstr>
      <vt:lpstr>Law of Contract in Islam</vt:lpstr>
      <vt:lpstr>What is a Contract in Islam?</vt:lpstr>
      <vt:lpstr>Foundations of Islamic Contract Law</vt:lpstr>
      <vt:lpstr>Essential Elements (Arkan) of Contract</vt:lpstr>
      <vt:lpstr>Requirements for Contracting Parties</vt:lpstr>
      <vt:lpstr>Offer &amp; Acceptance Rules</vt:lpstr>
      <vt:lpstr>Subject Matter (Ma’qood Alaih)</vt:lpstr>
      <vt:lpstr>Prohibitions in Islamic Contracts</vt:lpstr>
      <vt:lpstr>Types of Islamic Contracts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Valid Contract Example</vt:lpstr>
      <vt:lpstr>Invalid Contract Example (Gharar)</vt:lpstr>
      <vt:lpstr>Invalid Contract Example (Riba)</vt:lpstr>
      <vt:lpstr>Pakistan Context: Sources of Contract Law</vt:lpstr>
      <vt:lpstr>Case Study 1: Riba (Interest) – Federal Shariat Court</vt:lpstr>
      <vt:lpstr>Case Study 2: PLD 1989 SC – Gharar Case</vt:lpstr>
      <vt:lpstr>Case Study 3: SCMR – Fraud in Sale</vt:lpstr>
      <vt:lpstr>Case Study 4: PLD 1965 SC – Nikah as Contract</vt:lpstr>
      <vt:lpstr>Modern Implications in Pakistan</vt:lpstr>
      <vt:lpstr>Summary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dc:description>generated using python-pptx</dc:description>
  <cp:lastModifiedBy>WPS_1750661214</cp:lastModifiedBy>
  <cp:revision>17</cp:revision>
  <dcterms:created xsi:type="dcterms:W3CDTF">2013-01-27T09:14:00Z</dcterms:created>
  <dcterms:modified xsi:type="dcterms:W3CDTF">2025-11-18T18:27:58Z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F06725012F8448D1BC0B2271807A8B82_12</vt:lpwstr>
  </property>
  <property fmtid="{D5CDD505-2E9C-101B-9397-08002B2CF9AE}" pid="3" name="KSOProductBuildVer">
    <vt:lpwstr>1033-12.2.0.23155</vt:lpwstr>
  </property>
</Properties>
</file>