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71" r:id="rId10"/>
    <p:sldId id="264" r:id="rId11"/>
    <p:sldId id="265" r:id="rId12"/>
    <p:sldId id="266" r:id="rId13"/>
    <p:sldId id="267" r:id="rId14"/>
    <p:sldId id="269"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1" d="100"/>
          <a:sy n="61" d="100"/>
        </p:scale>
        <p:origin x="84" y="1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B5E92-6644-4319-B491-AE100DD355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6DD595-BC26-44BC-871F-BB970CC1A6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7A1B3B-BF71-48FC-A249-049593EC1A3C}"/>
              </a:ext>
            </a:extLst>
          </p:cNvPr>
          <p:cNvSpPr>
            <a:spLocks noGrp="1"/>
          </p:cNvSpPr>
          <p:nvPr>
            <p:ph type="dt" sz="half" idx="10"/>
          </p:nvPr>
        </p:nvSpPr>
        <p:spPr/>
        <p:txBody>
          <a:bodyPr/>
          <a:lstStyle/>
          <a:p>
            <a:fld id="{28849F09-1337-45E0-B95C-248D886F3319}" type="datetimeFigureOut">
              <a:rPr lang="en-US" smtClean="0"/>
              <a:t>5/22/2024</a:t>
            </a:fld>
            <a:endParaRPr lang="en-US"/>
          </a:p>
        </p:txBody>
      </p:sp>
      <p:sp>
        <p:nvSpPr>
          <p:cNvPr id="5" name="Footer Placeholder 4">
            <a:extLst>
              <a:ext uri="{FF2B5EF4-FFF2-40B4-BE49-F238E27FC236}">
                <a16:creationId xmlns:a16="http://schemas.microsoft.com/office/drawing/2014/main" id="{F266EBBE-8D38-436E-B265-566BE54577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5E1926-550C-4652-8B31-F2D01E3D3B8D}"/>
              </a:ext>
            </a:extLst>
          </p:cNvPr>
          <p:cNvSpPr>
            <a:spLocks noGrp="1"/>
          </p:cNvSpPr>
          <p:nvPr>
            <p:ph type="sldNum" sz="quarter" idx="12"/>
          </p:nvPr>
        </p:nvSpPr>
        <p:spPr/>
        <p:txBody>
          <a:bodyPr/>
          <a:lstStyle/>
          <a:p>
            <a:fld id="{D20A4624-694D-44D5-B065-7806B1CC8663}" type="slidenum">
              <a:rPr lang="en-US" smtClean="0"/>
              <a:t>‹#›</a:t>
            </a:fld>
            <a:endParaRPr lang="en-US"/>
          </a:p>
        </p:txBody>
      </p:sp>
    </p:spTree>
    <p:extLst>
      <p:ext uri="{BB962C8B-B14F-4D97-AF65-F5344CB8AC3E}">
        <p14:creationId xmlns:p14="http://schemas.microsoft.com/office/powerpoint/2010/main" val="21589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50DA7-B108-48FE-BC1A-15EC38509A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B068BC-8886-4DD4-B25D-0B2886DF0B3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4F6747-F4D4-4150-99BB-661FCE72438B}"/>
              </a:ext>
            </a:extLst>
          </p:cNvPr>
          <p:cNvSpPr>
            <a:spLocks noGrp="1"/>
          </p:cNvSpPr>
          <p:nvPr>
            <p:ph type="dt" sz="half" idx="10"/>
          </p:nvPr>
        </p:nvSpPr>
        <p:spPr/>
        <p:txBody>
          <a:bodyPr/>
          <a:lstStyle/>
          <a:p>
            <a:fld id="{28849F09-1337-45E0-B95C-248D886F3319}" type="datetimeFigureOut">
              <a:rPr lang="en-US" smtClean="0"/>
              <a:t>5/22/2024</a:t>
            </a:fld>
            <a:endParaRPr lang="en-US"/>
          </a:p>
        </p:txBody>
      </p:sp>
      <p:sp>
        <p:nvSpPr>
          <p:cNvPr id="5" name="Footer Placeholder 4">
            <a:extLst>
              <a:ext uri="{FF2B5EF4-FFF2-40B4-BE49-F238E27FC236}">
                <a16:creationId xmlns:a16="http://schemas.microsoft.com/office/drawing/2014/main" id="{B9AC0E4F-C1B4-470D-9021-D729FE90AD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74EA1B-302A-4438-B2A5-9BF8018069F5}"/>
              </a:ext>
            </a:extLst>
          </p:cNvPr>
          <p:cNvSpPr>
            <a:spLocks noGrp="1"/>
          </p:cNvSpPr>
          <p:nvPr>
            <p:ph type="sldNum" sz="quarter" idx="12"/>
          </p:nvPr>
        </p:nvSpPr>
        <p:spPr/>
        <p:txBody>
          <a:bodyPr/>
          <a:lstStyle/>
          <a:p>
            <a:fld id="{D20A4624-694D-44D5-B065-7806B1CC8663}" type="slidenum">
              <a:rPr lang="en-US" smtClean="0"/>
              <a:t>‹#›</a:t>
            </a:fld>
            <a:endParaRPr lang="en-US"/>
          </a:p>
        </p:txBody>
      </p:sp>
    </p:spTree>
    <p:extLst>
      <p:ext uri="{BB962C8B-B14F-4D97-AF65-F5344CB8AC3E}">
        <p14:creationId xmlns:p14="http://schemas.microsoft.com/office/powerpoint/2010/main" val="3816253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E10D4-59B9-4ECA-A6B5-D030D17EEB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0BD79AE-19BF-452A-BD8F-089AFE66C1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08C9F4B-4490-4F0C-A8C7-0122DA922CB6}"/>
              </a:ext>
            </a:extLst>
          </p:cNvPr>
          <p:cNvSpPr>
            <a:spLocks noGrp="1"/>
          </p:cNvSpPr>
          <p:nvPr>
            <p:ph type="dt" sz="half" idx="10"/>
          </p:nvPr>
        </p:nvSpPr>
        <p:spPr/>
        <p:txBody>
          <a:bodyPr/>
          <a:lstStyle/>
          <a:p>
            <a:fld id="{28849F09-1337-45E0-B95C-248D886F3319}" type="datetimeFigureOut">
              <a:rPr lang="en-US" smtClean="0"/>
              <a:t>5/22/2024</a:t>
            </a:fld>
            <a:endParaRPr lang="en-US"/>
          </a:p>
        </p:txBody>
      </p:sp>
      <p:sp>
        <p:nvSpPr>
          <p:cNvPr id="5" name="Footer Placeholder 4">
            <a:extLst>
              <a:ext uri="{FF2B5EF4-FFF2-40B4-BE49-F238E27FC236}">
                <a16:creationId xmlns:a16="http://schemas.microsoft.com/office/drawing/2014/main" id="{86F9CB21-59E3-4971-BCDF-F62ECAB9FD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D57939-6EB4-4AFB-AF8B-E90B51076AA5}"/>
              </a:ext>
            </a:extLst>
          </p:cNvPr>
          <p:cNvSpPr>
            <a:spLocks noGrp="1"/>
          </p:cNvSpPr>
          <p:nvPr>
            <p:ph type="sldNum" sz="quarter" idx="12"/>
          </p:nvPr>
        </p:nvSpPr>
        <p:spPr/>
        <p:txBody>
          <a:bodyPr/>
          <a:lstStyle/>
          <a:p>
            <a:fld id="{D20A4624-694D-44D5-B065-7806B1CC8663}" type="slidenum">
              <a:rPr lang="en-US" smtClean="0"/>
              <a:t>‹#›</a:t>
            </a:fld>
            <a:endParaRPr lang="en-US"/>
          </a:p>
        </p:txBody>
      </p:sp>
    </p:spTree>
    <p:extLst>
      <p:ext uri="{BB962C8B-B14F-4D97-AF65-F5344CB8AC3E}">
        <p14:creationId xmlns:p14="http://schemas.microsoft.com/office/powerpoint/2010/main" val="3207018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27DF4-7063-4F1C-BE92-FAFCECADF0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01F6E1-A5C0-4D8A-A485-F9C891AA66A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47153B-B8D6-4E7A-8B4A-BEEB5565443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F896C9-0292-417C-A552-AD374381BE90}"/>
              </a:ext>
            </a:extLst>
          </p:cNvPr>
          <p:cNvSpPr>
            <a:spLocks noGrp="1"/>
          </p:cNvSpPr>
          <p:nvPr>
            <p:ph type="dt" sz="half" idx="10"/>
          </p:nvPr>
        </p:nvSpPr>
        <p:spPr/>
        <p:txBody>
          <a:bodyPr/>
          <a:lstStyle/>
          <a:p>
            <a:fld id="{28849F09-1337-45E0-B95C-248D886F3319}" type="datetimeFigureOut">
              <a:rPr lang="en-US" smtClean="0"/>
              <a:t>5/22/2024</a:t>
            </a:fld>
            <a:endParaRPr lang="en-US"/>
          </a:p>
        </p:txBody>
      </p:sp>
      <p:sp>
        <p:nvSpPr>
          <p:cNvPr id="6" name="Footer Placeholder 5">
            <a:extLst>
              <a:ext uri="{FF2B5EF4-FFF2-40B4-BE49-F238E27FC236}">
                <a16:creationId xmlns:a16="http://schemas.microsoft.com/office/drawing/2014/main" id="{8E852CB2-6E30-4F9C-BCBA-E530057CCC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0007A9-4532-445F-A526-B9C5EDA87800}"/>
              </a:ext>
            </a:extLst>
          </p:cNvPr>
          <p:cNvSpPr>
            <a:spLocks noGrp="1"/>
          </p:cNvSpPr>
          <p:nvPr>
            <p:ph type="sldNum" sz="quarter" idx="12"/>
          </p:nvPr>
        </p:nvSpPr>
        <p:spPr/>
        <p:txBody>
          <a:bodyPr/>
          <a:lstStyle/>
          <a:p>
            <a:fld id="{D20A4624-694D-44D5-B065-7806B1CC8663}" type="slidenum">
              <a:rPr lang="en-US" smtClean="0"/>
              <a:t>‹#›</a:t>
            </a:fld>
            <a:endParaRPr lang="en-US"/>
          </a:p>
        </p:txBody>
      </p:sp>
    </p:spTree>
    <p:extLst>
      <p:ext uri="{BB962C8B-B14F-4D97-AF65-F5344CB8AC3E}">
        <p14:creationId xmlns:p14="http://schemas.microsoft.com/office/powerpoint/2010/main" val="3517722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FDC9A-FFAE-446E-9DE7-8920D6B2E6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4FEE322-52BC-4853-B2E8-37A45C21D9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64ACF51-ABF4-4997-BFA9-3F8BAFE8339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C2D817-D869-48DE-8A75-EA3CFC9651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5445FBD-213F-4344-8BFA-360BF19E342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9F5E35-90EC-40D8-9C39-BE5E9B24D63F}"/>
              </a:ext>
            </a:extLst>
          </p:cNvPr>
          <p:cNvSpPr>
            <a:spLocks noGrp="1"/>
          </p:cNvSpPr>
          <p:nvPr>
            <p:ph type="dt" sz="half" idx="10"/>
          </p:nvPr>
        </p:nvSpPr>
        <p:spPr/>
        <p:txBody>
          <a:bodyPr/>
          <a:lstStyle/>
          <a:p>
            <a:fld id="{28849F09-1337-45E0-B95C-248D886F3319}" type="datetimeFigureOut">
              <a:rPr lang="en-US" smtClean="0"/>
              <a:t>5/22/2024</a:t>
            </a:fld>
            <a:endParaRPr lang="en-US"/>
          </a:p>
        </p:txBody>
      </p:sp>
      <p:sp>
        <p:nvSpPr>
          <p:cNvPr id="8" name="Footer Placeholder 7">
            <a:extLst>
              <a:ext uri="{FF2B5EF4-FFF2-40B4-BE49-F238E27FC236}">
                <a16:creationId xmlns:a16="http://schemas.microsoft.com/office/drawing/2014/main" id="{C6E4F229-2D3A-4C2A-AE9D-D84F4CB45D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DB61773-A0CE-4F90-B0AB-F9C3CDEF4872}"/>
              </a:ext>
            </a:extLst>
          </p:cNvPr>
          <p:cNvSpPr>
            <a:spLocks noGrp="1"/>
          </p:cNvSpPr>
          <p:nvPr>
            <p:ph type="sldNum" sz="quarter" idx="12"/>
          </p:nvPr>
        </p:nvSpPr>
        <p:spPr/>
        <p:txBody>
          <a:bodyPr/>
          <a:lstStyle/>
          <a:p>
            <a:fld id="{D20A4624-694D-44D5-B065-7806B1CC8663}" type="slidenum">
              <a:rPr lang="en-US" smtClean="0"/>
              <a:t>‹#›</a:t>
            </a:fld>
            <a:endParaRPr lang="en-US"/>
          </a:p>
        </p:txBody>
      </p:sp>
    </p:spTree>
    <p:extLst>
      <p:ext uri="{BB962C8B-B14F-4D97-AF65-F5344CB8AC3E}">
        <p14:creationId xmlns:p14="http://schemas.microsoft.com/office/powerpoint/2010/main" val="89441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7CDA0-35C3-4F29-805C-CDBD0E58AE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172A55-65AC-440A-98C2-1E5FA375343C}"/>
              </a:ext>
            </a:extLst>
          </p:cNvPr>
          <p:cNvSpPr>
            <a:spLocks noGrp="1"/>
          </p:cNvSpPr>
          <p:nvPr>
            <p:ph type="dt" sz="half" idx="10"/>
          </p:nvPr>
        </p:nvSpPr>
        <p:spPr/>
        <p:txBody>
          <a:bodyPr/>
          <a:lstStyle/>
          <a:p>
            <a:fld id="{28849F09-1337-45E0-B95C-248D886F3319}" type="datetimeFigureOut">
              <a:rPr lang="en-US" smtClean="0"/>
              <a:t>5/22/2024</a:t>
            </a:fld>
            <a:endParaRPr lang="en-US"/>
          </a:p>
        </p:txBody>
      </p:sp>
      <p:sp>
        <p:nvSpPr>
          <p:cNvPr id="4" name="Footer Placeholder 3">
            <a:extLst>
              <a:ext uri="{FF2B5EF4-FFF2-40B4-BE49-F238E27FC236}">
                <a16:creationId xmlns:a16="http://schemas.microsoft.com/office/drawing/2014/main" id="{7F9E3C5C-E2FF-4DD0-92E0-84622739067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DB63FB-7734-4DCA-8A37-55E91092D3D2}"/>
              </a:ext>
            </a:extLst>
          </p:cNvPr>
          <p:cNvSpPr>
            <a:spLocks noGrp="1"/>
          </p:cNvSpPr>
          <p:nvPr>
            <p:ph type="sldNum" sz="quarter" idx="12"/>
          </p:nvPr>
        </p:nvSpPr>
        <p:spPr/>
        <p:txBody>
          <a:bodyPr/>
          <a:lstStyle/>
          <a:p>
            <a:fld id="{D20A4624-694D-44D5-B065-7806B1CC8663}" type="slidenum">
              <a:rPr lang="en-US" smtClean="0"/>
              <a:t>‹#›</a:t>
            </a:fld>
            <a:endParaRPr lang="en-US"/>
          </a:p>
        </p:txBody>
      </p:sp>
    </p:spTree>
    <p:extLst>
      <p:ext uri="{BB962C8B-B14F-4D97-AF65-F5344CB8AC3E}">
        <p14:creationId xmlns:p14="http://schemas.microsoft.com/office/powerpoint/2010/main" val="1292001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A330CE-B8E3-4202-95FE-24980E3010EC}"/>
              </a:ext>
            </a:extLst>
          </p:cNvPr>
          <p:cNvSpPr>
            <a:spLocks noGrp="1"/>
          </p:cNvSpPr>
          <p:nvPr>
            <p:ph type="dt" sz="half" idx="10"/>
          </p:nvPr>
        </p:nvSpPr>
        <p:spPr/>
        <p:txBody>
          <a:bodyPr/>
          <a:lstStyle/>
          <a:p>
            <a:fld id="{28849F09-1337-45E0-B95C-248D886F3319}" type="datetimeFigureOut">
              <a:rPr lang="en-US" smtClean="0"/>
              <a:t>5/22/2024</a:t>
            </a:fld>
            <a:endParaRPr lang="en-US"/>
          </a:p>
        </p:txBody>
      </p:sp>
      <p:sp>
        <p:nvSpPr>
          <p:cNvPr id="3" name="Footer Placeholder 2">
            <a:extLst>
              <a:ext uri="{FF2B5EF4-FFF2-40B4-BE49-F238E27FC236}">
                <a16:creationId xmlns:a16="http://schemas.microsoft.com/office/drawing/2014/main" id="{5ECB9496-581E-44DC-8A63-201D59BD10B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819237-80D3-48B4-AAED-9660D82D61B6}"/>
              </a:ext>
            </a:extLst>
          </p:cNvPr>
          <p:cNvSpPr>
            <a:spLocks noGrp="1"/>
          </p:cNvSpPr>
          <p:nvPr>
            <p:ph type="sldNum" sz="quarter" idx="12"/>
          </p:nvPr>
        </p:nvSpPr>
        <p:spPr/>
        <p:txBody>
          <a:bodyPr/>
          <a:lstStyle/>
          <a:p>
            <a:fld id="{D20A4624-694D-44D5-B065-7806B1CC8663}" type="slidenum">
              <a:rPr lang="en-US" smtClean="0"/>
              <a:t>‹#›</a:t>
            </a:fld>
            <a:endParaRPr lang="en-US"/>
          </a:p>
        </p:txBody>
      </p:sp>
    </p:spTree>
    <p:extLst>
      <p:ext uri="{BB962C8B-B14F-4D97-AF65-F5344CB8AC3E}">
        <p14:creationId xmlns:p14="http://schemas.microsoft.com/office/powerpoint/2010/main" val="201551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87025-456E-4D4F-86F0-C68B474668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DA4A48-F54D-49AA-8DA1-332594C5A0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4C6DF4-84A0-469B-BF3B-D82372E67C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E5E17E3-28C4-4F07-A994-05B974D215BD}"/>
              </a:ext>
            </a:extLst>
          </p:cNvPr>
          <p:cNvSpPr>
            <a:spLocks noGrp="1"/>
          </p:cNvSpPr>
          <p:nvPr>
            <p:ph type="dt" sz="half" idx="10"/>
          </p:nvPr>
        </p:nvSpPr>
        <p:spPr/>
        <p:txBody>
          <a:bodyPr/>
          <a:lstStyle/>
          <a:p>
            <a:fld id="{28849F09-1337-45E0-B95C-248D886F3319}" type="datetimeFigureOut">
              <a:rPr lang="en-US" smtClean="0"/>
              <a:t>5/22/2024</a:t>
            </a:fld>
            <a:endParaRPr lang="en-US"/>
          </a:p>
        </p:txBody>
      </p:sp>
      <p:sp>
        <p:nvSpPr>
          <p:cNvPr id="6" name="Footer Placeholder 5">
            <a:extLst>
              <a:ext uri="{FF2B5EF4-FFF2-40B4-BE49-F238E27FC236}">
                <a16:creationId xmlns:a16="http://schemas.microsoft.com/office/drawing/2014/main" id="{2E75DE98-8A49-4F85-AF47-21246C7955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A7BF47-309B-446D-B5AA-776795E1813C}"/>
              </a:ext>
            </a:extLst>
          </p:cNvPr>
          <p:cNvSpPr>
            <a:spLocks noGrp="1"/>
          </p:cNvSpPr>
          <p:nvPr>
            <p:ph type="sldNum" sz="quarter" idx="12"/>
          </p:nvPr>
        </p:nvSpPr>
        <p:spPr/>
        <p:txBody>
          <a:bodyPr/>
          <a:lstStyle/>
          <a:p>
            <a:fld id="{D20A4624-694D-44D5-B065-7806B1CC8663}" type="slidenum">
              <a:rPr lang="en-US" smtClean="0"/>
              <a:t>‹#›</a:t>
            </a:fld>
            <a:endParaRPr lang="en-US"/>
          </a:p>
        </p:txBody>
      </p:sp>
    </p:spTree>
    <p:extLst>
      <p:ext uri="{BB962C8B-B14F-4D97-AF65-F5344CB8AC3E}">
        <p14:creationId xmlns:p14="http://schemas.microsoft.com/office/powerpoint/2010/main" val="1927731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C00FB-0379-4647-A29E-B4BBC5CB3B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4957C21-6310-4DC0-AA3C-AED1A77ACC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C56F22-DEE9-4EF7-AC1B-4EB5DE9F85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3D2A1B8-3371-4809-A0B4-58FA767FF792}"/>
              </a:ext>
            </a:extLst>
          </p:cNvPr>
          <p:cNvSpPr>
            <a:spLocks noGrp="1"/>
          </p:cNvSpPr>
          <p:nvPr>
            <p:ph type="dt" sz="half" idx="10"/>
          </p:nvPr>
        </p:nvSpPr>
        <p:spPr/>
        <p:txBody>
          <a:bodyPr/>
          <a:lstStyle/>
          <a:p>
            <a:fld id="{28849F09-1337-45E0-B95C-248D886F3319}" type="datetimeFigureOut">
              <a:rPr lang="en-US" smtClean="0"/>
              <a:t>5/22/2024</a:t>
            </a:fld>
            <a:endParaRPr lang="en-US"/>
          </a:p>
        </p:txBody>
      </p:sp>
      <p:sp>
        <p:nvSpPr>
          <p:cNvPr id="6" name="Footer Placeholder 5">
            <a:extLst>
              <a:ext uri="{FF2B5EF4-FFF2-40B4-BE49-F238E27FC236}">
                <a16:creationId xmlns:a16="http://schemas.microsoft.com/office/drawing/2014/main" id="{1F0D1F3B-D6FA-4BA6-A6B8-6B87675020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84726-B0FB-46D7-ACB4-903438D6DE87}"/>
              </a:ext>
            </a:extLst>
          </p:cNvPr>
          <p:cNvSpPr>
            <a:spLocks noGrp="1"/>
          </p:cNvSpPr>
          <p:nvPr>
            <p:ph type="sldNum" sz="quarter" idx="12"/>
          </p:nvPr>
        </p:nvSpPr>
        <p:spPr/>
        <p:txBody>
          <a:bodyPr/>
          <a:lstStyle/>
          <a:p>
            <a:fld id="{D20A4624-694D-44D5-B065-7806B1CC8663}" type="slidenum">
              <a:rPr lang="en-US" smtClean="0"/>
              <a:t>‹#›</a:t>
            </a:fld>
            <a:endParaRPr lang="en-US"/>
          </a:p>
        </p:txBody>
      </p:sp>
    </p:spTree>
    <p:extLst>
      <p:ext uri="{BB962C8B-B14F-4D97-AF65-F5344CB8AC3E}">
        <p14:creationId xmlns:p14="http://schemas.microsoft.com/office/powerpoint/2010/main" val="3208193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8C092-05A1-4D06-9259-530AC3BFB89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ED6AAC-70E2-49AE-998E-3D0278D2BE1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D5A77D-450B-483E-AFA4-EE071256A5D2}"/>
              </a:ext>
            </a:extLst>
          </p:cNvPr>
          <p:cNvSpPr>
            <a:spLocks noGrp="1"/>
          </p:cNvSpPr>
          <p:nvPr>
            <p:ph type="dt" sz="half" idx="10"/>
          </p:nvPr>
        </p:nvSpPr>
        <p:spPr/>
        <p:txBody>
          <a:bodyPr/>
          <a:lstStyle/>
          <a:p>
            <a:fld id="{28849F09-1337-45E0-B95C-248D886F3319}" type="datetimeFigureOut">
              <a:rPr lang="en-US" smtClean="0"/>
              <a:t>5/22/2024</a:t>
            </a:fld>
            <a:endParaRPr lang="en-US"/>
          </a:p>
        </p:txBody>
      </p:sp>
      <p:sp>
        <p:nvSpPr>
          <p:cNvPr id="5" name="Footer Placeholder 4">
            <a:extLst>
              <a:ext uri="{FF2B5EF4-FFF2-40B4-BE49-F238E27FC236}">
                <a16:creationId xmlns:a16="http://schemas.microsoft.com/office/drawing/2014/main" id="{FC3C1CC4-9451-4CF6-B013-8E058475D4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D3707D-AE8D-46AA-A192-42AB4079A851}"/>
              </a:ext>
            </a:extLst>
          </p:cNvPr>
          <p:cNvSpPr>
            <a:spLocks noGrp="1"/>
          </p:cNvSpPr>
          <p:nvPr>
            <p:ph type="sldNum" sz="quarter" idx="12"/>
          </p:nvPr>
        </p:nvSpPr>
        <p:spPr/>
        <p:txBody>
          <a:bodyPr/>
          <a:lstStyle/>
          <a:p>
            <a:fld id="{D20A4624-694D-44D5-B065-7806B1CC8663}" type="slidenum">
              <a:rPr lang="en-US" smtClean="0"/>
              <a:t>‹#›</a:t>
            </a:fld>
            <a:endParaRPr lang="en-US"/>
          </a:p>
        </p:txBody>
      </p:sp>
    </p:spTree>
    <p:extLst>
      <p:ext uri="{BB962C8B-B14F-4D97-AF65-F5344CB8AC3E}">
        <p14:creationId xmlns:p14="http://schemas.microsoft.com/office/powerpoint/2010/main" val="1928509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E5B414-BB9D-4694-9970-AF0F4A01BF6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8E18FF-863A-4C25-9154-86497585230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4A4E3D-C6BD-471C-8897-DDD1191B9AAA}"/>
              </a:ext>
            </a:extLst>
          </p:cNvPr>
          <p:cNvSpPr>
            <a:spLocks noGrp="1"/>
          </p:cNvSpPr>
          <p:nvPr>
            <p:ph type="dt" sz="half" idx="10"/>
          </p:nvPr>
        </p:nvSpPr>
        <p:spPr/>
        <p:txBody>
          <a:bodyPr/>
          <a:lstStyle/>
          <a:p>
            <a:fld id="{28849F09-1337-45E0-B95C-248D886F3319}" type="datetimeFigureOut">
              <a:rPr lang="en-US" smtClean="0"/>
              <a:t>5/22/2024</a:t>
            </a:fld>
            <a:endParaRPr lang="en-US"/>
          </a:p>
        </p:txBody>
      </p:sp>
      <p:sp>
        <p:nvSpPr>
          <p:cNvPr id="5" name="Footer Placeholder 4">
            <a:extLst>
              <a:ext uri="{FF2B5EF4-FFF2-40B4-BE49-F238E27FC236}">
                <a16:creationId xmlns:a16="http://schemas.microsoft.com/office/drawing/2014/main" id="{F0497BC4-E438-4A8A-BD58-63CD369A09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74AA6B-3F05-49D4-B492-8668B39989BB}"/>
              </a:ext>
            </a:extLst>
          </p:cNvPr>
          <p:cNvSpPr>
            <a:spLocks noGrp="1"/>
          </p:cNvSpPr>
          <p:nvPr>
            <p:ph type="sldNum" sz="quarter" idx="12"/>
          </p:nvPr>
        </p:nvSpPr>
        <p:spPr/>
        <p:txBody>
          <a:bodyPr/>
          <a:lstStyle/>
          <a:p>
            <a:fld id="{D20A4624-694D-44D5-B065-7806B1CC8663}" type="slidenum">
              <a:rPr lang="en-US" smtClean="0"/>
              <a:t>‹#›</a:t>
            </a:fld>
            <a:endParaRPr lang="en-US"/>
          </a:p>
        </p:txBody>
      </p:sp>
    </p:spTree>
    <p:extLst>
      <p:ext uri="{BB962C8B-B14F-4D97-AF65-F5344CB8AC3E}">
        <p14:creationId xmlns:p14="http://schemas.microsoft.com/office/powerpoint/2010/main" val="2060851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1506BF-E394-4533-8111-1B9B31A390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281D8A7-06A3-491E-B18E-3CFEC3554C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73C9D-D2FA-4AEF-A1AD-BD57A4E8F4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849F09-1337-45E0-B95C-248D886F3319}" type="datetimeFigureOut">
              <a:rPr lang="en-US" smtClean="0"/>
              <a:t>5/22/2024</a:t>
            </a:fld>
            <a:endParaRPr lang="en-US"/>
          </a:p>
        </p:txBody>
      </p:sp>
      <p:sp>
        <p:nvSpPr>
          <p:cNvPr id="5" name="Footer Placeholder 4">
            <a:extLst>
              <a:ext uri="{FF2B5EF4-FFF2-40B4-BE49-F238E27FC236}">
                <a16:creationId xmlns:a16="http://schemas.microsoft.com/office/drawing/2014/main" id="{622E8742-120B-44DB-8A81-795C8B3929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25C1A71-93AB-4270-B27E-0AB51863F7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0A4624-694D-44D5-B065-7806B1CC8663}" type="slidenum">
              <a:rPr lang="en-US" smtClean="0"/>
              <a:t>‹#›</a:t>
            </a:fld>
            <a:endParaRPr lang="en-US"/>
          </a:p>
        </p:txBody>
      </p:sp>
    </p:spTree>
    <p:extLst>
      <p:ext uri="{BB962C8B-B14F-4D97-AF65-F5344CB8AC3E}">
        <p14:creationId xmlns:p14="http://schemas.microsoft.com/office/powerpoint/2010/main" val="28688185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6D084-E768-4677-81E6-0D667F6FF91E}"/>
              </a:ext>
            </a:extLst>
          </p:cNvPr>
          <p:cNvSpPr>
            <a:spLocks noGrp="1"/>
          </p:cNvSpPr>
          <p:nvPr>
            <p:ph type="ctrTitle"/>
          </p:nvPr>
        </p:nvSpPr>
        <p:spPr>
          <a:xfrm>
            <a:off x="1524000" y="1122363"/>
            <a:ext cx="9144000" cy="477837"/>
          </a:xfrm>
        </p:spPr>
        <p:txBody>
          <a:bodyPr>
            <a:normAutofit fontScale="90000"/>
          </a:bodyPr>
          <a:lstStyle/>
          <a:p>
            <a:r>
              <a:rPr lang="en-US" dirty="0"/>
              <a:t>Muslim international law</a:t>
            </a:r>
          </a:p>
        </p:txBody>
      </p:sp>
      <p:sp>
        <p:nvSpPr>
          <p:cNvPr id="3" name="Subtitle 2">
            <a:extLst>
              <a:ext uri="{FF2B5EF4-FFF2-40B4-BE49-F238E27FC236}">
                <a16:creationId xmlns:a16="http://schemas.microsoft.com/office/drawing/2014/main" id="{8E0D92D8-CF8E-4ACB-9212-23ADC863644D}"/>
              </a:ext>
            </a:extLst>
          </p:cNvPr>
          <p:cNvSpPr>
            <a:spLocks noGrp="1"/>
          </p:cNvSpPr>
          <p:nvPr>
            <p:ph type="subTitle" idx="1"/>
          </p:nvPr>
        </p:nvSpPr>
        <p:spPr/>
        <p:txBody>
          <a:bodyPr/>
          <a:lstStyle/>
          <a:p>
            <a:r>
              <a:rPr lang="en-US" dirty="0"/>
              <a:t>By </a:t>
            </a:r>
          </a:p>
          <a:p>
            <a:r>
              <a:rPr lang="en-US" dirty="0"/>
              <a:t>Lecturer Humaira </a:t>
            </a:r>
            <a:r>
              <a:rPr lang="en-US" dirty="0" err="1"/>
              <a:t>Jatoi</a:t>
            </a:r>
            <a:endParaRPr lang="en-US" dirty="0"/>
          </a:p>
        </p:txBody>
      </p:sp>
    </p:spTree>
    <p:extLst>
      <p:ext uri="{BB962C8B-B14F-4D97-AF65-F5344CB8AC3E}">
        <p14:creationId xmlns:p14="http://schemas.microsoft.com/office/powerpoint/2010/main" val="2120042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3A642-1266-4C57-B40F-4C032AF31F10}"/>
              </a:ext>
            </a:extLst>
          </p:cNvPr>
          <p:cNvSpPr>
            <a:spLocks noGrp="1"/>
          </p:cNvSpPr>
          <p:nvPr>
            <p:ph type="title"/>
          </p:nvPr>
        </p:nvSpPr>
        <p:spPr/>
        <p:txBody>
          <a:bodyPr/>
          <a:lstStyle/>
          <a:p>
            <a:r>
              <a:rPr lang="en-US" dirty="0"/>
              <a:t>INTODUCTION</a:t>
            </a:r>
          </a:p>
        </p:txBody>
      </p:sp>
      <p:sp>
        <p:nvSpPr>
          <p:cNvPr id="3" name="Content Placeholder 2">
            <a:extLst>
              <a:ext uri="{FF2B5EF4-FFF2-40B4-BE49-F238E27FC236}">
                <a16:creationId xmlns:a16="http://schemas.microsoft.com/office/drawing/2014/main" id="{BA7627BD-06BF-4416-BE64-997702C0F859}"/>
              </a:ext>
            </a:extLst>
          </p:cNvPr>
          <p:cNvSpPr>
            <a:spLocks noGrp="1"/>
          </p:cNvSpPr>
          <p:nvPr>
            <p:ph idx="1"/>
          </p:nvPr>
        </p:nvSpPr>
        <p:spPr>
          <a:xfrm>
            <a:off x="751840" y="1513840"/>
            <a:ext cx="10601960" cy="4663123"/>
          </a:xfrm>
        </p:spPr>
        <p:txBody>
          <a:bodyPr>
            <a:normAutofit/>
          </a:bodyPr>
          <a:lstStyle/>
          <a:p>
            <a:pPr algn="just">
              <a:lnSpc>
                <a:spcPct val="100000"/>
              </a:lnSpc>
            </a:pPr>
            <a:r>
              <a:rPr lang="en-US" dirty="0"/>
              <a:t>Islamic scholar describes the principles governing international law and international relations from an Islamic viewpoint. </a:t>
            </a:r>
          </a:p>
          <a:p>
            <a:pPr algn="just">
              <a:lnSpc>
                <a:spcPct val="100000"/>
              </a:lnSpc>
            </a:pPr>
            <a:r>
              <a:rPr lang="en-US" dirty="0"/>
              <a:t>Muslim International law emphasizes on the principles of sovereignty and non-interference in the internal affairs of other States and the aspiration of Islam to peace and harmony. </a:t>
            </a:r>
          </a:p>
          <a:p>
            <a:pPr algn="just">
              <a:lnSpc>
                <a:spcPct val="100000"/>
              </a:lnSpc>
            </a:pPr>
            <a:r>
              <a:rPr lang="en-US" dirty="0"/>
              <a:t>Muslim International law explain the relationship between Muslims and others in peacetime or in the event of war and the classical jurisprudential division of the world into the abode of Islam (</a:t>
            </a:r>
            <a:r>
              <a:rPr lang="en-US" dirty="0" err="1"/>
              <a:t>dar</a:t>
            </a:r>
            <a:r>
              <a:rPr lang="en-US" dirty="0"/>
              <a:t> al-</a:t>
            </a:r>
            <a:r>
              <a:rPr lang="en-US" dirty="0" err="1"/>
              <a:t>islam</a:t>
            </a:r>
            <a:r>
              <a:rPr lang="en-US" dirty="0"/>
              <a:t>) and that of war (</a:t>
            </a:r>
            <a:r>
              <a:rPr lang="en-US" dirty="0" err="1"/>
              <a:t>dar</a:t>
            </a:r>
            <a:r>
              <a:rPr lang="en-US" dirty="0"/>
              <a:t> al-</a:t>
            </a:r>
            <a:r>
              <a:rPr lang="en-US" dirty="0" err="1"/>
              <a:t>harb</a:t>
            </a:r>
            <a:r>
              <a:rPr lang="en-US" dirty="0"/>
              <a:t>). </a:t>
            </a:r>
          </a:p>
        </p:txBody>
      </p:sp>
    </p:spTree>
    <p:extLst>
      <p:ext uri="{BB962C8B-B14F-4D97-AF65-F5344CB8AC3E}">
        <p14:creationId xmlns:p14="http://schemas.microsoft.com/office/powerpoint/2010/main" val="2907170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94FFF-3C91-46DE-8943-401BC90DADC1}"/>
              </a:ext>
            </a:extLst>
          </p:cNvPr>
          <p:cNvSpPr>
            <a:spLocks noGrp="1"/>
          </p:cNvSpPr>
          <p:nvPr>
            <p:ph type="title"/>
          </p:nvPr>
        </p:nvSpPr>
        <p:spPr>
          <a:xfrm>
            <a:off x="1092200" y="365125"/>
            <a:ext cx="10515600" cy="1148715"/>
          </a:xfrm>
        </p:spPr>
        <p:txBody>
          <a:bodyPr>
            <a:normAutofit fontScale="90000"/>
          </a:bodyPr>
          <a:lstStyle/>
          <a:p>
            <a:r>
              <a:rPr lang="en-US" sz="3200" b="1" dirty="0"/>
              <a:t>Rules governing international relations in peacetime</a:t>
            </a:r>
            <a:br>
              <a:rPr lang="en-US" sz="3200" b="1" dirty="0"/>
            </a:br>
            <a:br>
              <a:rPr lang="en-US" sz="3200" b="1" dirty="0"/>
            </a:br>
            <a:r>
              <a:rPr lang="en-US" sz="3200" b="1" dirty="0"/>
              <a:t>Basic principles</a:t>
            </a:r>
          </a:p>
        </p:txBody>
      </p:sp>
      <p:sp>
        <p:nvSpPr>
          <p:cNvPr id="3" name="Content Placeholder 2">
            <a:extLst>
              <a:ext uri="{FF2B5EF4-FFF2-40B4-BE49-F238E27FC236}">
                <a16:creationId xmlns:a16="http://schemas.microsoft.com/office/drawing/2014/main" id="{696B01B4-290D-4443-9C0E-556413AF46B7}"/>
              </a:ext>
            </a:extLst>
          </p:cNvPr>
          <p:cNvSpPr>
            <a:spLocks noGrp="1"/>
          </p:cNvSpPr>
          <p:nvPr>
            <p:ph idx="1"/>
          </p:nvPr>
        </p:nvSpPr>
        <p:spPr>
          <a:xfrm>
            <a:off x="838200" y="1513840"/>
            <a:ext cx="10515600" cy="5192395"/>
          </a:xfrm>
        </p:spPr>
        <p:txBody>
          <a:bodyPr>
            <a:normAutofit fontScale="70000" lnSpcReduction="20000"/>
          </a:bodyPr>
          <a:lstStyle/>
          <a:p>
            <a:pPr algn="just">
              <a:lnSpc>
                <a:spcPct val="120000"/>
              </a:lnSpc>
            </a:pPr>
            <a:r>
              <a:rPr lang="en-US" dirty="0"/>
              <a:t>It is well known that Islamic preaching, including Islamic values and ethics, law and doctrine, has a universal tendency, for it aspires to see welfare prevail and Muslim principles spread throughout the entire world. </a:t>
            </a:r>
          </a:p>
          <a:p>
            <a:pPr algn="just">
              <a:lnSpc>
                <a:spcPct val="120000"/>
              </a:lnSpc>
            </a:pPr>
            <a:r>
              <a:rPr lang="en-US" dirty="0"/>
              <a:t>It does so not for economic, material, racial, imperialist or nationalistic interests, but in order to achieve salvation, happiness, welfare, justice and prosperity for humanity as a whole, both in this life and the hereafter. </a:t>
            </a:r>
          </a:p>
          <a:p>
            <a:pPr algn="just">
              <a:lnSpc>
                <a:spcPct val="120000"/>
              </a:lnSpc>
            </a:pPr>
            <a:r>
              <a:rPr lang="en-US" dirty="0"/>
              <a:t>Doctrine is based on recognition and confirmation of the absolute oneness of God both in Divinity and Lordship, without any blemish of atheism or paganism. Thus belief in God alone, belief in His angels, belief in His revealed books to His messengers, the hereafter and the acts of God are the pillars of this religion. There is no coercion in the Islamic religion, and no compulsion at all in the dissemination of this doctrine.</a:t>
            </a:r>
          </a:p>
          <a:p>
            <a:pPr algn="just">
              <a:lnSpc>
                <a:spcPct val="120000"/>
              </a:lnSpc>
            </a:pPr>
            <a:r>
              <a:rPr lang="en-US" dirty="0"/>
              <a:t> Freedom, persuasion, dialogue and tolerance are the foundation of the work by Islamic preachers for Almighty God. People are equal in terms of humanity, respect for human rights and human dignity, and no category or individual is better than others except in piety and good deeds. Cooperation is a principle that all people are required to observe. </a:t>
            </a:r>
          </a:p>
        </p:txBody>
      </p:sp>
    </p:spTree>
    <p:extLst>
      <p:ext uri="{BB962C8B-B14F-4D97-AF65-F5344CB8AC3E}">
        <p14:creationId xmlns:p14="http://schemas.microsoft.com/office/powerpoint/2010/main" val="1166885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12B98-F02A-4166-98BE-8047B05671A2}"/>
              </a:ext>
            </a:extLst>
          </p:cNvPr>
          <p:cNvSpPr>
            <a:spLocks noGrp="1"/>
          </p:cNvSpPr>
          <p:nvPr>
            <p:ph type="title"/>
          </p:nvPr>
        </p:nvSpPr>
        <p:spPr>
          <a:xfrm>
            <a:off x="767080" y="121285"/>
            <a:ext cx="10515600" cy="1325563"/>
          </a:xfrm>
        </p:spPr>
        <p:txBody>
          <a:bodyPr/>
          <a:lstStyle/>
          <a:p>
            <a:pPr algn="ctr"/>
            <a:r>
              <a:rPr lang="en-US" dirty="0"/>
              <a:t>Rules in the Islamic system that relate to the international order</a:t>
            </a:r>
          </a:p>
        </p:txBody>
      </p:sp>
      <p:sp>
        <p:nvSpPr>
          <p:cNvPr id="3" name="Content Placeholder 2">
            <a:extLst>
              <a:ext uri="{FF2B5EF4-FFF2-40B4-BE49-F238E27FC236}">
                <a16:creationId xmlns:a16="http://schemas.microsoft.com/office/drawing/2014/main" id="{9DC1A109-348F-4CD8-9B9B-6FBDCF60FAA7}"/>
              </a:ext>
            </a:extLst>
          </p:cNvPr>
          <p:cNvSpPr>
            <a:spLocks noGrp="1"/>
          </p:cNvSpPr>
          <p:nvPr>
            <p:ph idx="1"/>
          </p:nvPr>
        </p:nvSpPr>
        <p:spPr>
          <a:xfrm>
            <a:off x="335280" y="1351280"/>
            <a:ext cx="11572240" cy="5293360"/>
          </a:xfrm>
        </p:spPr>
        <p:txBody>
          <a:bodyPr>
            <a:normAutofit fontScale="77500" lnSpcReduction="20000"/>
          </a:bodyPr>
          <a:lstStyle/>
          <a:p>
            <a:pPr marL="0" indent="0" algn="just">
              <a:lnSpc>
                <a:spcPct val="120000"/>
              </a:lnSpc>
              <a:buNone/>
            </a:pPr>
            <a:r>
              <a:rPr lang="en-US" dirty="0"/>
              <a:t>To establish the landmarks for external or international relations, the Islamic system provides for manifold rules. The most important of them can be summed up as follows:</a:t>
            </a:r>
          </a:p>
          <a:p>
            <a:pPr marL="0" indent="0" algn="just">
              <a:lnSpc>
                <a:spcPct val="120000"/>
              </a:lnSpc>
              <a:buNone/>
            </a:pPr>
            <a:r>
              <a:rPr lang="en-US" b="1" dirty="0"/>
              <a:t>HUMAN BROTHERHOOD:</a:t>
            </a:r>
          </a:p>
          <a:p>
            <a:pPr marL="0" indent="0" algn="just">
              <a:lnSpc>
                <a:spcPct val="120000"/>
              </a:lnSpc>
              <a:buNone/>
            </a:pPr>
            <a:r>
              <a:rPr lang="en-US" dirty="0"/>
              <a:t>Muslims are committed to Almighty God’s guidance, as expressed in the Qur’an, when He confirms the unity between creatures and the Creator, the unity of the human race, and fully fledged human brotherhood. </a:t>
            </a:r>
          </a:p>
          <a:p>
            <a:pPr marL="0" indent="0" algn="just">
              <a:lnSpc>
                <a:spcPct val="120000"/>
              </a:lnSpc>
              <a:buNone/>
            </a:pPr>
            <a:r>
              <a:rPr lang="en-US" dirty="0"/>
              <a:t>Almighty God is the Creator and people are His creation, and His will and wisdom require that people be disparate in their intellectual faculty, opinions, ideas, beliefs and doctrines.</a:t>
            </a:r>
          </a:p>
          <a:p>
            <a:pPr marL="0" indent="0" algn="just">
              <a:lnSpc>
                <a:spcPct val="120000"/>
              </a:lnSpc>
              <a:buNone/>
            </a:pPr>
            <a:r>
              <a:rPr lang="en-US" dirty="0"/>
              <a:t>People are free to choose what is in their best interest, in light of the divine revelation and the messages of reformist prophets and messengers from ancient times to the era of the Seal (the last) of the Prophets, Mohammed Ibn Abdullah, God’s blessings and peace be upon them all. </a:t>
            </a:r>
          </a:p>
          <a:p>
            <a:pPr marL="0" indent="0" algn="just">
              <a:lnSpc>
                <a:spcPct val="120000"/>
              </a:lnSpc>
              <a:buNone/>
            </a:pPr>
            <a:r>
              <a:rPr lang="en-US" dirty="0"/>
              <a:t>After having made their choice and put their freedom into practice, people are responsible for the soundness of their choice.</a:t>
            </a:r>
          </a:p>
        </p:txBody>
      </p:sp>
    </p:spTree>
    <p:extLst>
      <p:ext uri="{BB962C8B-B14F-4D97-AF65-F5344CB8AC3E}">
        <p14:creationId xmlns:p14="http://schemas.microsoft.com/office/powerpoint/2010/main" val="1447312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8753BB-A398-4401-B39C-A10B9B29CBC6}"/>
              </a:ext>
            </a:extLst>
          </p:cNvPr>
          <p:cNvSpPr>
            <a:spLocks noGrp="1"/>
          </p:cNvSpPr>
          <p:nvPr>
            <p:ph idx="1"/>
          </p:nvPr>
        </p:nvSpPr>
        <p:spPr>
          <a:xfrm>
            <a:off x="365760" y="284480"/>
            <a:ext cx="11196320" cy="6299200"/>
          </a:xfrm>
        </p:spPr>
        <p:txBody>
          <a:bodyPr>
            <a:normAutofit fontScale="77500" lnSpcReduction="20000"/>
          </a:bodyPr>
          <a:lstStyle/>
          <a:p>
            <a:pPr marL="0" indent="0">
              <a:buNone/>
            </a:pPr>
            <a:r>
              <a:rPr lang="en-US" b="1" dirty="0" err="1"/>
              <a:t>HONOURING</a:t>
            </a:r>
            <a:r>
              <a:rPr lang="en-US" b="1" dirty="0"/>
              <a:t> THE HUMAN BEING AND PRESERVING HUMAN RIGHTS</a:t>
            </a:r>
          </a:p>
          <a:p>
            <a:pPr marL="0" indent="0" algn="just">
              <a:lnSpc>
                <a:spcPct val="120000"/>
              </a:lnSpc>
              <a:buNone/>
            </a:pPr>
            <a:r>
              <a:rPr lang="en-US" dirty="0"/>
              <a:t>To honor the human being, to protect each person’s existence and to preserve their rights, regardless of their attitude or behavior, are considered by the Holy Qur’an as basic elements in the perception of humankind. </a:t>
            </a:r>
          </a:p>
          <a:p>
            <a:pPr marL="0" indent="0" algn="just">
              <a:lnSpc>
                <a:spcPct val="120000"/>
              </a:lnSpc>
              <a:buNone/>
            </a:pPr>
            <a:endParaRPr lang="en-US" sz="1000" dirty="0"/>
          </a:p>
          <a:p>
            <a:pPr marL="0" indent="0">
              <a:buNone/>
            </a:pPr>
            <a:r>
              <a:rPr lang="en-US" b="1" dirty="0"/>
              <a:t>COMMITMENT TO THE RULES OF ETHICS AND MORALITY</a:t>
            </a:r>
          </a:p>
          <a:p>
            <a:pPr marL="0" indent="0" algn="just">
              <a:lnSpc>
                <a:spcPct val="120000"/>
              </a:lnSpc>
              <a:buNone/>
            </a:pPr>
            <a:r>
              <a:rPr lang="en-US" dirty="0"/>
              <a:t> Ethics are the container of religion, the pillar of civilization, setting the basis and standards for dealings and relations between individuals and States alike: no human being, nation or State should be treated in a way that transgresses the values of ethics and morals, especially the criteria of virtue and nobility of spirit.</a:t>
            </a:r>
          </a:p>
          <a:p>
            <a:pPr marL="0" indent="0" algn="just">
              <a:lnSpc>
                <a:spcPct val="120000"/>
              </a:lnSpc>
              <a:buNone/>
            </a:pPr>
            <a:r>
              <a:rPr lang="en-US" dirty="0"/>
              <a:t>It follows that enslavement, degradation, oppression and coercion for any reason whatsoever are prohibited. </a:t>
            </a:r>
          </a:p>
          <a:p>
            <a:pPr marL="0" indent="0" algn="just">
              <a:lnSpc>
                <a:spcPct val="120000"/>
              </a:lnSpc>
              <a:buNone/>
            </a:pPr>
            <a:r>
              <a:rPr lang="en-US" dirty="0"/>
              <a:t>Demolition, destruction, the expulsion of human beings from their homes, houses or land are also forbidden, as is violation of the sanctity of </a:t>
            </a:r>
            <a:r>
              <a:rPr lang="en-US" dirty="0" err="1"/>
              <a:t>honour</a:t>
            </a:r>
            <a:r>
              <a:rPr lang="en-US" dirty="0"/>
              <a:t> and cherished values, even if the enemy’s </a:t>
            </a:r>
            <a:r>
              <a:rPr lang="en-US" dirty="0" err="1"/>
              <a:t>behaviour</a:t>
            </a:r>
            <a:r>
              <a:rPr lang="en-US" dirty="0"/>
              <a:t> is deemed excessive, base or </a:t>
            </a:r>
            <a:r>
              <a:rPr lang="en-US" dirty="0" err="1"/>
              <a:t>dishonourable</a:t>
            </a:r>
            <a:r>
              <a:rPr lang="en-US" dirty="0"/>
              <a:t>. </a:t>
            </a:r>
          </a:p>
          <a:p>
            <a:pPr marL="0" indent="0" algn="just">
              <a:lnSpc>
                <a:spcPct val="120000"/>
              </a:lnSpc>
              <a:buNone/>
            </a:pPr>
            <a:r>
              <a:rPr lang="en-US" dirty="0"/>
              <a:t>He should not be treated in like manner, on the basis of reciprocity, because </a:t>
            </a:r>
            <a:r>
              <a:rPr lang="en-US" dirty="0" err="1"/>
              <a:t>honour</a:t>
            </a:r>
            <a:r>
              <a:rPr lang="en-US" dirty="0"/>
              <a:t> is one of God’s sacrosanct values on earth.</a:t>
            </a:r>
          </a:p>
        </p:txBody>
      </p:sp>
    </p:spTree>
    <p:extLst>
      <p:ext uri="{BB962C8B-B14F-4D97-AF65-F5344CB8AC3E}">
        <p14:creationId xmlns:p14="http://schemas.microsoft.com/office/powerpoint/2010/main" val="1199362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6D4315-8A1D-4FC9-B657-A38432B2FC87}"/>
              </a:ext>
            </a:extLst>
          </p:cNvPr>
          <p:cNvSpPr>
            <a:spLocks noGrp="1"/>
          </p:cNvSpPr>
          <p:nvPr>
            <p:ph idx="1"/>
          </p:nvPr>
        </p:nvSpPr>
        <p:spPr>
          <a:xfrm>
            <a:off x="599440" y="294640"/>
            <a:ext cx="10754360" cy="6319520"/>
          </a:xfrm>
        </p:spPr>
        <p:txBody>
          <a:bodyPr>
            <a:normAutofit fontScale="85000" lnSpcReduction="20000"/>
          </a:bodyPr>
          <a:lstStyle/>
          <a:p>
            <a:pPr marL="0" indent="0" algn="just">
              <a:lnSpc>
                <a:spcPct val="120000"/>
              </a:lnSpc>
              <a:buNone/>
            </a:pPr>
            <a:r>
              <a:rPr lang="en-US" b="1" dirty="0"/>
              <a:t>Justice and equality in rights and duties</a:t>
            </a:r>
          </a:p>
          <a:p>
            <a:pPr marL="0" indent="0" algn="just">
              <a:lnSpc>
                <a:spcPct val="120000"/>
              </a:lnSpc>
              <a:buNone/>
            </a:pPr>
            <a:r>
              <a:rPr lang="en-US" dirty="0"/>
              <a:t> Justice in dealing with others is a natural right; it is also the basis for the survival of the governmental system. </a:t>
            </a:r>
          </a:p>
          <a:p>
            <a:pPr marL="0" indent="0" algn="just">
              <a:lnSpc>
                <a:spcPct val="120000"/>
              </a:lnSpc>
              <a:buNone/>
            </a:pPr>
            <a:r>
              <a:rPr lang="en-US" dirty="0"/>
              <a:t>Oppression is a harbinger of the destruction of civilizations and prosperity, and of the collapse of the system. Hence, Almighty God says: “God commands justice, the doing of good …” whereby the doing of good is added to justice to eradicate any rancor from people’s minds and foster friendship among them</a:t>
            </a:r>
          </a:p>
          <a:p>
            <a:pPr marL="0" indent="0" algn="just">
              <a:lnSpc>
                <a:spcPct val="120000"/>
              </a:lnSpc>
              <a:buNone/>
            </a:pPr>
            <a:r>
              <a:rPr lang="en-US" b="1" dirty="0"/>
              <a:t>Mercy in peace and war </a:t>
            </a:r>
          </a:p>
          <a:p>
            <a:pPr marL="0" indent="0" algn="just">
              <a:lnSpc>
                <a:spcPct val="120000"/>
              </a:lnSpc>
              <a:buNone/>
            </a:pPr>
            <a:r>
              <a:rPr lang="en-US" dirty="0"/>
              <a:t>The ethics and main principles of Islam prescribe tolerance, mercy and the granting of amnesty when dealing with harsh situations, and demand that strictness, intransigence or cruelty in excess of the normal limits be avoided, in accordance with the nature of the Islamic Message as described by Almighty God addressing the Prophet in these words: “We sent thee not, but as a mercy for all creatures.” </a:t>
            </a:r>
          </a:p>
          <a:p>
            <a:pPr marL="0" indent="0" algn="just">
              <a:lnSpc>
                <a:spcPct val="120000"/>
              </a:lnSpc>
              <a:buNone/>
            </a:pPr>
            <a:r>
              <a:rPr lang="en-US" dirty="0"/>
              <a:t>In other words, all creatures, and indeed all things, must be treated as thus prescribed. </a:t>
            </a:r>
          </a:p>
        </p:txBody>
      </p:sp>
    </p:spTree>
    <p:extLst>
      <p:ext uri="{BB962C8B-B14F-4D97-AF65-F5344CB8AC3E}">
        <p14:creationId xmlns:p14="http://schemas.microsoft.com/office/powerpoint/2010/main" val="1601929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3DF57F-EF08-4936-9128-B2F589E2CCED}"/>
              </a:ext>
            </a:extLst>
          </p:cNvPr>
          <p:cNvSpPr>
            <a:spLocks noGrp="1"/>
          </p:cNvSpPr>
          <p:nvPr>
            <p:ph idx="1"/>
          </p:nvPr>
        </p:nvSpPr>
        <p:spPr>
          <a:xfrm>
            <a:off x="579120" y="528320"/>
            <a:ext cx="10774680" cy="5648643"/>
          </a:xfrm>
        </p:spPr>
        <p:txBody>
          <a:bodyPr>
            <a:normAutofit fontScale="92500" lnSpcReduction="20000"/>
          </a:bodyPr>
          <a:lstStyle/>
          <a:p>
            <a:pPr marL="0" indent="0">
              <a:buNone/>
            </a:pPr>
            <a:r>
              <a:rPr lang="en-US" b="1" dirty="0" err="1"/>
              <a:t>Honouring</a:t>
            </a:r>
            <a:r>
              <a:rPr lang="en-US" b="1" dirty="0"/>
              <a:t> covenants and commitments,</a:t>
            </a:r>
          </a:p>
          <a:p>
            <a:pPr marL="0" indent="0" algn="just">
              <a:lnSpc>
                <a:spcPct val="100000"/>
              </a:lnSpc>
              <a:buNone/>
            </a:pPr>
            <a:r>
              <a:rPr lang="en-US" dirty="0"/>
              <a:t>As long as the other party is faithful to its own pledges (pacta sunt </a:t>
            </a:r>
            <a:r>
              <a:rPr lang="en-US" dirty="0" err="1"/>
              <a:t>servanda</a:t>
            </a:r>
            <a:r>
              <a:rPr lang="en-US" dirty="0"/>
              <a:t>) This is the basis for building up trust, esteem and respect. </a:t>
            </a:r>
          </a:p>
          <a:p>
            <a:pPr marL="0" indent="0" algn="just">
              <a:lnSpc>
                <a:spcPct val="100000"/>
              </a:lnSpc>
              <a:buNone/>
            </a:pPr>
            <a:r>
              <a:rPr lang="en-US" dirty="0"/>
              <a:t>Islam therefore prohibited perfidy and treason in all circumstances. </a:t>
            </a:r>
          </a:p>
          <a:p>
            <a:pPr marL="0" indent="0" algn="just">
              <a:lnSpc>
                <a:spcPct val="100000"/>
              </a:lnSpc>
              <a:buNone/>
            </a:pPr>
            <a:r>
              <a:rPr lang="en-US" dirty="0"/>
              <a:t>Many Qur’anic verses made the fulfilment of covenants, contractual obligations or promises mandatory. </a:t>
            </a:r>
          </a:p>
          <a:p>
            <a:pPr marL="0" indent="0" algn="just">
              <a:lnSpc>
                <a:spcPct val="100000"/>
              </a:lnSpc>
              <a:buNone/>
            </a:pPr>
            <a:r>
              <a:rPr lang="en-US" dirty="0"/>
              <a:t>For example, Almighty God says: “Ye who believe! Fulfil (all) obligations” and “Fulfil the Covenant of God when ye have entered into it, and break not your oaths after ye have confirmed them, indeed ye have made God your surety, for God </a:t>
            </a:r>
            <a:r>
              <a:rPr lang="en-US" dirty="0" err="1"/>
              <a:t>Knoweth</a:t>
            </a:r>
            <a:r>
              <a:rPr lang="en-US" dirty="0"/>
              <a:t> all that ye do.” </a:t>
            </a:r>
          </a:p>
          <a:p>
            <a:pPr marL="0" indent="0" algn="just">
              <a:lnSpc>
                <a:spcPct val="100000"/>
              </a:lnSpc>
              <a:buNone/>
            </a:pPr>
            <a:r>
              <a:rPr lang="en-US" dirty="0"/>
              <a:t>It is forbidden to assist depressed groups seeking aid from the Muslim community, if to do so would contravene agreements. </a:t>
            </a:r>
          </a:p>
          <a:p>
            <a:pPr marL="0" indent="0" algn="just">
              <a:lnSpc>
                <a:spcPct val="100000"/>
              </a:lnSpc>
              <a:buNone/>
            </a:pPr>
            <a:r>
              <a:rPr lang="en-US" dirty="0"/>
              <a:t>God says: “But if they seek your aid in religion, it is your duty to help them, except against a people with whom ye have a treaty of mutual alliance.</a:t>
            </a:r>
          </a:p>
        </p:txBody>
      </p:sp>
    </p:spTree>
    <p:extLst>
      <p:ext uri="{BB962C8B-B14F-4D97-AF65-F5344CB8AC3E}">
        <p14:creationId xmlns:p14="http://schemas.microsoft.com/office/powerpoint/2010/main" val="667609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32EDA0-02E8-4E0F-8042-7A889F061C93}"/>
              </a:ext>
            </a:extLst>
          </p:cNvPr>
          <p:cNvSpPr>
            <a:spLocks noGrp="1"/>
          </p:cNvSpPr>
          <p:nvPr>
            <p:ph idx="1"/>
          </p:nvPr>
        </p:nvSpPr>
        <p:spPr>
          <a:xfrm>
            <a:off x="685800" y="614680"/>
            <a:ext cx="10820400" cy="5628640"/>
          </a:xfrm>
        </p:spPr>
        <p:txBody>
          <a:bodyPr>
            <a:normAutofit fontScale="77500" lnSpcReduction="20000"/>
          </a:bodyPr>
          <a:lstStyle/>
          <a:p>
            <a:pPr marL="0" indent="0" algn="just">
              <a:lnSpc>
                <a:spcPct val="120000"/>
              </a:lnSpc>
              <a:buNone/>
            </a:pPr>
            <a:r>
              <a:rPr lang="en-US" b="1" dirty="0"/>
              <a:t>Reciprocity, unless contrary to the fundamental principles of virtue and ethics </a:t>
            </a:r>
          </a:p>
          <a:p>
            <a:pPr marL="0" indent="0" algn="just">
              <a:lnSpc>
                <a:spcPct val="120000"/>
              </a:lnSpc>
              <a:buNone/>
            </a:pPr>
            <a:r>
              <a:rPr lang="en-US" dirty="0"/>
              <a:t>Although the principle of reciprocity is an ancient one, Islam embraced it in dealing with others in time of peace and war alike to make justice reign, establish standards of fairness and impartiality, and ensure that the enemy would not overstep limits in its deeds and conduct.</a:t>
            </a:r>
          </a:p>
          <a:p>
            <a:pPr marL="0" indent="0" algn="just">
              <a:lnSpc>
                <a:spcPct val="120000"/>
              </a:lnSpc>
              <a:buNone/>
            </a:pPr>
            <a:r>
              <a:rPr lang="en-US" dirty="0"/>
              <a:t>However, if the fundamental ethical and moral principles are breached, Muslims should not do the same. </a:t>
            </a:r>
          </a:p>
          <a:p>
            <a:pPr marL="0" indent="0" algn="just">
              <a:lnSpc>
                <a:spcPct val="120000"/>
              </a:lnSpc>
              <a:buNone/>
            </a:pPr>
            <a:r>
              <a:rPr lang="en-US" dirty="0"/>
              <a:t>For instance, Islam proscribes the mutilation of bodies in war, or disfigurement by amputating the nose, cutting off the ear or lips, or slicing the belly open, even if the enemy practices such acts. </a:t>
            </a:r>
          </a:p>
          <a:p>
            <a:pPr marL="0" indent="0" algn="just">
              <a:lnSpc>
                <a:spcPct val="120000"/>
              </a:lnSpc>
              <a:buNone/>
            </a:pPr>
            <a:r>
              <a:rPr lang="en-US" dirty="0"/>
              <a:t>In a clear and brief hadith, the Prophet (peace be upon him) says: “do not mutilate”. At least one fundamental verse should be mentioned: “wrong that has been done to you; but if ye show patience, that is indeed the best (course) for those who are patient.”</a:t>
            </a:r>
          </a:p>
        </p:txBody>
      </p:sp>
    </p:spTree>
    <p:extLst>
      <p:ext uri="{BB962C8B-B14F-4D97-AF65-F5344CB8AC3E}">
        <p14:creationId xmlns:p14="http://schemas.microsoft.com/office/powerpoint/2010/main" val="361179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B16C14-3A42-4C3E-9EA0-FF149724CB5D}"/>
              </a:ext>
            </a:extLst>
          </p:cNvPr>
          <p:cNvSpPr>
            <a:spLocks noGrp="1"/>
          </p:cNvSpPr>
          <p:nvPr>
            <p:ph idx="1"/>
          </p:nvPr>
        </p:nvSpPr>
        <p:spPr>
          <a:xfrm>
            <a:off x="589280" y="701040"/>
            <a:ext cx="10764520" cy="5475923"/>
          </a:xfrm>
        </p:spPr>
        <p:txBody>
          <a:bodyPr>
            <a:normAutofit fontScale="77500" lnSpcReduction="20000"/>
          </a:bodyPr>
          <a:lstStyle/>
          <a:p>
            <a:pPr marL="0" indent="0" algn="just">
              <a:buNone/>
            </a:pPr>
            <a:r>
              <a:rPr lang="en-US" b="1" dirty="0"/>
              <a:t>Recognition of the international personality of other States </a:t>
            </a:r>
          </a:p>
          <a:p>
            <a:pPr marL="0" indent="0" algn="just">
              <a:lnSpc>
                <a:spcPct val="120000"/>
              </a:lnSpc>
              <a:buNone/>
            </a:pPr>
            <a:r>
              <a:rPr lang="en-US" dirty="0"/>
              <a:t>The rise of the concept of statehood went hand in hand with recognition of the international personality of States, which was consolidated by the principle of “equal sovereignty among all members of the international community.” </a:t>
            </a:r>
          </a:p>
          <a:p>
            <a:pPr marL="0" indent="0" algn="just">
              <a:lnSpc>
                <a:spcPct val="120000"/>
              </a:lnSpc>
              <a:buNone/>
            </a:pPr>
            <a:r>
              <a:rPr lang="en-US" dirty="0"/>
              <a:t>This is an acceptable principle from the Islamic point of view, for its purpose is to enable every State to live in freedom, security and peace, and be dedicated to fulfilling its obligations toward its people.</a:t>
            </a:r>
          </a:p>
          <a:p>
            <a:pPr marL="0" indent="0" algn="just">
              <a:lnSpc>
                <a:spcPct val="120000"/>
              </a:lnSpc>
              <a:buNone/>
            </a:pPr>
            <a:r>
              <a:rPr lang="en-US" dirty="0"/>
              <a:t>No State has the right to infringe upon the sovereignty of another State, nor is it entitled to invade it or control its destiny and its wealth, as otherwise its sovereignty will be impaired. Furthermore, no State is entitled to interfere in the affairs of other States. </a:t>
            </a:r>
          </a:p>
          <a:p>
            <a:pPr marL="0" indent="0" algn="just">
              <a:lnSpc>
                <a:spcPct val="120000"/>
              </a:lnSpc>
              <a:buNone/>
            </a:pPr>
            <a:r>
              <a:rPr lang="en-US" dirty="0"/>
              <a:t>The evidence that Islam respects this principle lies in its recognition of the principle of international peace and security for all States. The long history of Islam shows that the Muslim States have been faithful to a policy of peace with other nations and people.</a:t>
            </a:r>
          </a:p>
          <a:p>
            <a:pPr marL="0" indent="0">
              <a:buNone/>
            </a:pPr>
            <a:endParaRPr lang="en-PK" dirty="0"/>
          </a:p>
        </p:txBody>
      </p:sp>
    </p:spTree>
    <p:extLst>
      <p:ext uri="{BB962C8B-B14F-4D97-AF65-F5344CB8AC3E}">
        <p14:creationId xmlns:p14="http://schemas.microsoft.com/office/powerpoint/2010/main" val="742986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EBD77-2B07-4360-BCA3-C9AB0E62849F}"/>
              </a:ext>
            </a:extLst>
          </p:cNvPr>
          <p:cNvSpPr>
            <a:spLocks noGrp="1"/>
          </p:cNvSpPr>
          <p:nvPr>
            <p:ph type="title"/>
          </p:nvPr>
        </p:nvSpPr>
        <p:spPr>
          <a:xfrm>
            <a:off x="838200" y="365125"/>
            <a:ext cx="10515600" cy="874395"/>
          </a:xfrm>
        </p:spPr>
        <p:txBody>
          <a:bodyPr>
            <a:noAutofit/>
          </a:bodyPr>
          <a:lstStyle/>
          <a:p>
            <a:pPr algn="ctr"/>
            <a:r>
              <a:rPr lang="en-US" sz="2800" b="1" dirty="0"/>
              <a:t>Precedence given to the principles of peace, human brotherhood and international cooperation </a:t>
            </a:r>
          </a:p>
        </p:txBody>
      </p:sp>
      <p:sp>
        <p:nvSpPr>
          <p:cNvPr id="3" name="Content Placeholder 2">
            <a:extLst>
              <a:ext uri="{FF2B5EF4-FFF2-40B4-BE49-F238E27FC236}">
                <a16:creationId xmlns:a16="http://schemas.microsoft.com/office/drawing/2014/main" id="{C0233A11-3919-404E-88EF-7C42907DB289}"/>
              </a:ext>
            </a:extLst>
          </p:cNvPr>
          <p:cNvSpPr>
            <a:spLocks noGrp="1"/>
          </p:cNvSpPr>
          <p:nvPr>
            <p:ph idx="1"/>
          </p:nvPr>
        </p:nvSpPr>
        <p:spPr>
          <a:xfrm>
            <a:off x="497840" y="1483360"/>
            <a:ext cx="10855960" cy="4693603"/>
          </a:xfrm>
        </p:spPr>
        <p:txBody>
          <a:bodyPr>
            <a:normAutofit fontScale="92500" lnSpcReduction="20000"/>
          </a:bodyPr>
          <a:lstStyle/>
          <a:p>
            <a:pPr marL="0" indent="0" algn="just">
              <a:lnSpc>
                <a:spcPct val="100000"/>
              </a:lnSpc>
              <a:buNone/>
            </a:pPr>
            <a:r>
              <a:rPr lang="en-US" dirty="0"/>
              <a:t>Islam is keen to reach solutions with other nations on the basis of peace and security, the recognition of partnership in shared interests, and respect for the bond. </a:t>
            </a:r>
          </a:p>
          <a:p>
            <a:pPr marL="0" indent="0" algn="just">
              <a:lnSpc>
                <a:spcPct val="100000"/>
              </a:lnSpc>
              <a:buNone/>
            </a:pPr>
            <a:r>
              <a:rPr lang="en-US" dirty="0"/>
              <a:t>Accordingly, some legal scholars decided that the reason for combat in Islam is to fight those who are outside the law or to fend off aggression, and not atheism or religious difference. </a:t>
            </a:r>
          </a:p>
          <a:p>
            <a:pPr marL="0" indent="0" algn="just">
              <a:lnSpc>
                <a:spcPct val="100000"/>
              </a:lnSpc>
              <a:buNone/>
            </a:pPr>
            <a:r>
              <a:rPr lang="en-US" dirty="0"/>
              <a:t>The evidence is that the killing of civilians or non-combatants is prohibited, and </a:t>
            </a:r>
            <a:r>
              <a:rPr lang="en-US" dirty="0" err="1"/>
              <a:t>dhimma</a:t>
            </a:r>
            <a:r>
              <a:rPr lang="en-US" dirty="0"/>
              <a:t> (covenant) agreements are concluded with non-Muslims who live in the abode of Islam in peace and without complaints. </a:t>
            </a:r>
          </a:p>
          <a:p>
            <a:pPr marL="0" indent="0" algn="just">
              <a:lnSpc>
                <a:spcPct val="100000"/>
              </a:lnSpc>
              <a:buNone/>
            </a:pPr>
            <a:r>
              <a:rPr lang="en-US" dirty="0"/>
              <a:t>Furthermore, Islam encourages new venues for interaction and trade with other nations, in order to establish good relations between Muslims and others.</a:t>
            </a:r>
          </a:p>
        </p:txBody>
      </p:sp>
    </p:spTree>
    <p:extLst>
      <p:ext uri="{BB962C8B-B14F-4D97-AF65-F5344CB8AC3E}">
        <p14:creationId xmlns:p14="http://schemas.microsoft.com/office/powerpoint/2010/main" val="2779980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F1336-1B8D-4C76-B0CB-4179BD9B37AA}"/>
              </a:ext>
            </a:extLst>
          </p:cNvPr>
          <p:cNvSpPr>
            <a:spLocks noGrp="1"/>
          </p:cNvSpPr>
          <p:nvPr>
            <p:ph type="title"/>
          </p:nvPr>
        </p:nvSpPr>
        <p:spPr>
          <a:xfrm>
            <a:off x="838200" y="151765"/>
            <a:ext cx="10515600" cy="681355"/>
          </a:xfrm>
        </p:spPr>
        <p:txBody>
          <a:bodyPr>
            <a:normAutofit fontScale="90000"/>
          </a:bodyPr>
          <a:lstStyle/>
          <a:p>
            <a:r>
              <a:rPr lang="en-US" b="1" dirty="0"/>
              <a:t>International relations in the event of war</a:t>
            </a:r>
          </a:p>
        </p:txBody>
      </p:sp>
      <p:sp>
        <p:nvSpPr>
          <p:cNvPr id="3" name="Content Placeholder 2">
            <a:extLst>
              <a:ext uri="{FF2B5EF4-FFF2-40B4-BE49-F238E27FC236}">
                <a16:creationId xmlns:a16="http://schemas.microsoft.com/office/drawing/2014/main" id="{1062F60E-B1CD-4B17-8CD1-260B2B5473B2}"/>
              </a:ext>
            </a:extLst>
          </p:cNvPr>
          <p:cNvSpPr>
            <a:spLocks noGrp="1"/>
          </p:cNvSpPr>
          <p:nvPr>
            <p:ph idx="1"/>
          </p:nvPr>
        </p:nvSpPr>
        <p:spPr>
          <a:xfrm>
            <a:off x="589280" y="833120"/>
            <a:ext cx="10764520" cy="5740400"/>
          </a:xfrm>
        </p:spPr>
        <p:txBody>
          <a:bodyPr>
            <a:normAutofit fontScale="92500" lnSpcReduction="10000"/>
          </a:bodyPr>
          <a:lstStyle/>
          <a:p>
            <a:pPr marL="0" indent="0" algn="just">
              <a:lnSpc>
                <a:spcPct val="120000"/>
              </a:lnSpc>
              <a:buNone/>
            </a:pPr>
            <a:r>
              <a:rPr lang="en-US" sz="2000" dirty="0"/>
              <a:t>War obviously has an impact on relations between the belligerents. Each party or group perceives the other as the adversary, is keen to defeat him and to achieve victory and supremacy. The desire to win and defeat the enemy might induce the parties to commit even the gravest offences and crimes. </a:t>
            </a:r>
          </a:p>
          <a:p>
            <a:pPr marL="0" indent="0" algn="just">
              <a:lnSpc>
                <a:spcPct val="120000"/>
              </a:lnSpc>
              <a:buNone/>
            </a:pPr>
            <a:r>
              <a:rPr lang="en-US" sz="2000" dirty="0"/>
              <a:t>It was therefore necessary to impose restrictions on warfare to regulate both the start and the conduct of hostilities. There are also rules relating to the end of hostilities. Four main points are emphasized below.</a:t>
            </a:r>
          </a:p>
          <a:p>
            <a:pPr marL="0" indent="0" algn="just">
              <a:lnSpc>
                <a:spcPct val="120000"/>
              </a:lnSpc>
              <a:buNone/>
            </a:pPr>
            <a:r>
              <a:rPr lang="en-US" sz="2000" dirty="0"/>
              <a:t>The purpose of the classical jurisprudential division of the world into two or three abodes</a:t>
            </a:r>
          </a:p>
          <a:p>
            <a:pPr marL="0" indent="0" algn="just">
              <a:lnSpc>
                <a:spcPct val="120000"/>
              </a:lnSpc>
              <a:buNone/>
            </a:pPr>
            <a:r>
              <a:rPr lang="en-US" sz="2000" dirty="0"/>
              <a:t>It is common among Muslim legal scholars to divide the world into two abodes: the abode of Islam (</a:t>
            </a:r>
            <a:r>
              <a:rPr lang="en-US" sz="2000" dirty="0" err="1"/>
              <a:t>dar</a:t>
            </a:r>
            <a:r>
              <a:rPr lang="en-US" sz="2000" dirty="0"/>
              <a:t> al-</a:t>
            </a:r>
            <a:r>
              <a:rPr lang="en-US" sz="2000" dirty="0" err="1"/>
              <a:t>islam</a:t>
            </a:r>
            <a:r>
              <a:rPr lang="en-US" sz="2000" dirty="0"/>
              <a:t>) and that of war (</a:t>
            </a:r>
            <a:r>
              <a:rPr lang="en-US" sz="2000" dirty="0" err="1"/>
              <a:t>dar</a:t>
            </a:r>
            <a:r>
              <a:rPr lang="en-US" sz="2000" dirty="0"/>
              <a:t> al-</a:t>
            </a:r>
            <a:r>
              <a:rPr lang="en-US" sz="2000" dirty="0" err="1"/>
              <a:t>harb</a:t>
            </a:r>
            <a:r>
              <a:rPr lang="en-US" sz="2000" dirty="0"/>
              <a:t>); some scholars add a third one, the abode of covenant (</a:t>
            </a:r>
            <a:r>
              <a:rPr lang="en-US" sz="2000" dirty="0" err="1"/>
              <a:t>dar</a:t>
            </a:r>
            <a:r>
              <a:rPr lang="en-US" sz="2000" dirty="0"/>
              <a:t> al-`</a:t>
            </a:r>
            <a:r>
              <a:rPr lang="en-US" sz="2000" dirty="0" err="1"/>
              <a:t>ahd</a:t>
            </a:r>
            <a:r>
              <a:rPr lang="en-US" sz="2000" dirty="0"/>
              <a:t> or </a:t>
            </a:r>
            <a:r>
              <a:rPr lang="en-US" sz="2000" dirty="0" err="1"/>
              <a:t>dar</a:t>
            </a:r>
            <a:r>
              <a:rPr lang="en-US" sz="2000" dirty="0"/>
              <a:t> as-</a:t>
            </a:r>
            <a:r>
              <a:rPr lang="en-US" sz="2000" dirty="0" err="1"/>
              <a:t>sulh</a:t>
            </a:r>
            <a:r>
              <a:rPr lang="en-US" sz="2000" dirty="0"/>
              <a:t>). </a:t>
            </a:r>
          </a:p>
          <a:p>
            <a:pPr marL="0" indent="0" algn="just">
              <a:lnSpc>
                <a:spcPct val="120000"/>
              </a:lnSpc>
              <a:buNone/>
            </a:pPr>
            <a:r>
              <a:rPr lang="en-US" sz="2000" dirty="0"/>
              <a:t>The abode of Islam consists of countries where the power lies with Muslims, where the rules of Islam are implemented and Islamic rituals are performed. People of that abode are Muslims and people of the covenant (non-Muslims who live in Islamic territory according to a </a:t>
            </a:r>
            <a:r>
              <a:rPr lang="en-US" sz="2000" dirty="0" err="1"/>
              <a:t>convenant</a:t>
            </a:r>
            <a:r>
              <a:rPr lang="en-US" sz="2000" dirty="0"/>
              <a:t>). The abode of war comprises countries which are outside the scope of Islamic sovereignty and where the religious and political rules of Islam are consequently not implemented; its people are belligerents. The abode of covenant consists of those regions that have concluded peaceful trade pacts, a conciliation agreement or a long-term truce with Muslims.</a:t>
            </a:r>
          </a:p>
        </p:txBody>
      </p:sp>
    </p:spTree>
    <p:extLst>
      <p:ext uri="{BB962C8B-B14F-4D97-AF65-F5344CB8AC3E}">
        <p14:creationId xmlns:p14="http://schemas.microsoft.com/office/powerpoint/2010/main" val="3605864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BDD6A-1EE8-457B-A1BC-9EAB0FF848B8}"/>
              </a:ext>
            </a:extLst>
          </p:cNvPr>
          <p:cNvSpPr>
            <a:spLocks noGrp="1"/>
          </p:cNvSpPr>
          <p:nvPr>
            <p:ph type="title"/>
          </p:nvPr>
        </p:nvSpPr>
        <p:spPr>
          <a:xfrm>
            <a:off x="838200" y="141922"/>
            <a:ext cx="10515600" cy="539115"/>
          </a:xfrm>
        </p:spPr>
        <p:txBody>
          <a:bodyPr>
            <a:normAutofit fontScale="90000"/>
          </a:bodyPr>
          <a:lstStyle/>
          <a:p>
            <a:r>
              <a:rPr lang="en-US" dirty="0"/>
              <a:t>War as a necessity in Islamic </a:t>
            </a:r>
            <a:r>
              <a:rPr lang="en-US" dirty="0" err="1"/>
              <a:t>Shari’a</a:t>
            </a:r>
            <a:endParaRPr lang="en-US" dirty="0"/>
          </a:p>
        </p:txBody>
      </p:sp>
      <p:sp>
        <p:nvSpPr>
          <p:cNvPr id="3" name="Content Placeholder 2">
            <a:extLst>
              <a:ext uri="{FF2B5EF4-FFF2-40B4-BE49-F238E27FC236}">
                <a16:creationId xmlns:a16="http://schemas.microsoft.com/office/drawing/2014/main" id="{B2769049-C294-4763-8853-60363C5BCD07}"/>
              </a:ext>
            </a:extLst>
          </p:cNvPr>
          <p:cNvSpPr>
            <a:spLocks noGrp="1"/>
          </p:cNvSpPr>
          <p:nvPr>
            <p:ph idx="1"/>
          </p:nvPr>
        </p:nvSpPr>
        <p:spPr>
          <a:xfrm>
            <a:off x="711200" y="1168400"/>
            <a:ext cx="10642600" cy="5384483"/>
          </a:xfrm>
        </p:spPr>
        <p:txBody>
          <a:bodyPr>
            <a:normAutofit fontScale="62500" lnSpcReduction="20000"/>
          </a:bodyPr>
          <a:lstStyle/>
          <a:p>
            <a:pPr marL="0" indent="0" algn="just">
              <a:lnSpc>
                <a:spcPct val="120000"/>
              </a:lnSpc>
              <a:buNone/>
            </a:pPr>
            <a:r>
              <a:rPr lang="en-US" dirty="0"/>
              <a:t>In international law, war is an armed conflict between two or more States; relations between the belligerents and between belligerents and neutrals are determined by international law. </a:t>
            </a:r>
          </a:p>
          <a:p>
            <a:pPr marL="0" indent="0" algn="just">
              <a:lnSpc>
                <a:spcPct val="120000"/>
              </a:lnSpc>
              <a:buNone/>
            </a:pPr>
            <a:r>
              <a:rPr lang="en-US" dirty="0"/>
              <a:t>There are numerous, renewed and complex causes of war. In the Arabic language, war, jihad and conquest can have the same meaning, namely to fight against the enemy. However, the term “jihad” has become widespread in Islamic jurisprudence. </a:t>
            </a:r>
          </a:p>
          <a:p>
            <a:pPr marL="0" indent="0" algn="just">
              <a:lnSpc>
                <a:spcPct val="120000"/>
              </a:lnSpc>
              <a:buNone/>
            </a:pPr>
            <a:r>
              <a:rPr lang="en-US" dirty="0"/>
              <a:t>Al Raghib al-</a:t>
            </a:r>
            <a:r>
              <a:rPr lang="en-US" dirty="0" err="1"/>
              <a:t>Asfahani</a:t>
            </a:r>
            <a:r>
              <a:rPr lang="en-US" dirty="0"/>
              <a:t> said in his </a:t>
            </a:r>
            <a:r>
              <a:rPr lang="en-US" dirty="0" err="1"/>
              <a:t>Mufradat</a:t>
            </a:r>
            <a:r>
              <a:rPr lang="en-US" dirty="0"/>
              <a:t> al-Qur’an that “jihad and </a:t>
            </a:r>
            <a:r>
              <a:rPr lang="en-US" dirty="0" err="1"/>
              <a:t>mujahada</a:t>
            </a:r>
            <a:r>
              <a:rPr lang="en-US" dirty="0"/>
              <a:t>, or militant struggle, mean exerting the utmost effort in fending off the enemy Jihad is lawful in Islam as a necessity to suppress aggression. It was prescribed in the second year of the Hijri after Muslims had patiently borne for fourteen years the harm done to them by the pagans. The proof can be found in God Almighty’s words:</a:t>
            </a:r>
          </a:p>
          <a:p>
            <a:pPr marL="0" indent="0" algn="just">
              <a:lnSpc>
                <a:spcPct val="120000"/>
              </a:lnSpc>
              <a:buNone/>
            </a:pPr>
            <a:r>
              <a:rPr lang="en-US" dirty="0"/>
              <a:t>Islam did not acknowledge war as a national policy, a method of conflict resolution or a means to satisfy a desire for hegemony or to gain spoils. </a:t>
            </a:r>
          </a:p>
          <a:p>
            <a:pPr marL="0" indent="0" algn="just">
              <a:lnSpc>
                <a:spcPct val="120000"/>
              </a:lnSpc>
              <a:buNone/>
            </a:pPr>
            <a:r>
              <a:rPr lang="en-US" dirty="0"/>
              <a:t>As already explained above, war is not deemed lawful except when an absolute necessity calls for it. Muslims do not desire it, nor do they thirst to shed the blood of other human beings. Thus, the Prophet (peace be upon him) said, “Do not wish to meet the enemy. Ask God for protection from evil. But if you meet the enemy, be firm and mention God a lot.”</a:t>
            </a:r>
          </a:p>
        </p:txBody>
      </p:sp>
    </p:spTree>
    <p:extLst>
      <p:ext uri="{BB962C8B-B14F-4D97-AF65-F5344CB8AC3E}">
        <p14:creationId xmlns:p14="http://schemas.microsoft.com/office/powerpoint/2010/main" val="3236237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7FD4E-2650-4113-B198-0BC596C6582A}"/>
              </a:ext>
            </a:extLst>
          </p:cNvPr>
          <p:cNvSpPr>
            <a:spLocks noGrp="1"/>
          </p:cNvSpPr>
          <p:nvPr>
            <p:ph type="title"/>
          </p:nvPr>
        </p:nvSpPr>
        <p:spPr>
          <a:xfrm>
            <a:off x="543560" y="182246"/>
            <a:ext cx="11104880" cy="387032"/>
          </a:xfrm>
        </p:spPr>
        <p:txBody>
          <a:bodyPr>
            <a:normAutofit fontScale="90000"/>
          </a:bodyPr>
          <a:lstStyle/>
          <a:p>
            <a:r>
              <a:rPr lang="en-US" dirty="0"/>
              <a:t>The Islamic perception of the motive for warfare</a:t>
            </a:r>
          </a:p>
        </p:txBody>
      </p:sp>
      <p:sp>
        <p:nvSpPr>
          <p:cNvPr id="3" name="Content Placeholder 2">
            <a:extLst>
              <a:ext uri="{FF2B5EF4-FFF2-40B4-BE49-F238E27FC236}">
                <a16:creationId xmlns:a16="http://schemas.microsoft.com/office/drawing/2014/main" id="{AD9034F5-C868-4A64-8BB4-E9F381FC7C9F}"/>
              </a:ext>
            </a:extLst>
          </p:cNvPr>
          <p:cNvSpPr>
            <a:spLocks noGrp="1"/>
          </p:cNvSpPr>
          <p:nvPr>
            <p:ph idx="1"/>
          </p:nvPr>
        </p:nvSpPr>
        <p:spPr>
          <a:xfrm>
            <a:off x="416560" y="924560"/>
            <a:ext cx="10937240" cy="5751194"/>
          </a:xfrm>
        </p:spPr>
        <p:txBody>
          <a:bodyPr>
            <a:normAutofit fontScale="70000" lnSpcReduction="20000"/>
          </a:bodyPr>
          <a:lstStyle/>
          <a:p>
            <a:pPr marL="0" indent="0" algn="just">
              <a:lnSpc>
                <a:spcPct val="120000"/>
              </a:lnSpc>
              <a:buNone/>
            </a:pPr>
            <a:r>
              <a:rPr lang="en-US" dirty="0"/>
              <a:t>The motive for warfare in Islam is not the difference in religion or an attempt to impose the Islamic doctrine or a racist, social class on others, nor does it stem from a nationalistic tendency or material or economic interests. </a:t>
            </a:r>
          </a:p>
          <a:p>
            <a:pPr marL="0" indent="0" algn="just">
              <a:lnSpc>
                <a:spcPct val="120000"/>
              </a:lnSpc>
              <a:buNone/>
            </a:pPr>
            <a:r>
              <a:rPr lang="en-US" dirty="0"/>
              <a:t>Omayyad Caliph Omar Ibn Abdul Aziz said to one of the rulers in the Caliphate who complained about the shortage of </a:t>
            </a:r>
            <a:r>
              <a:rPr lang="en-US" dirty="0" err="1"/>
              <a:t>kharaj</a:t>
            </a:r>
            <a:r>
              <a:rPr lang="en-US" dirty="0"/>
              <a:t> (land tax) resources because of the conversion of many people to Islam, “God sent Muhammad with the Truth as a guide and not as a tax collector.” </a:t>
            </a:r>
          </a:p>
          <a:p>
            <a:pPr marL="0" indent="0" algn="just">
              <a:lnSpc>
                <a:spcPct val="120000"/>
              </a:lnSpc>
              <a:buNone/>
            </a:pPr>
            <a:r>
              <a:rPr lang="en-US" dirty="0"/>
              <a:t>According to the majority of Muslim jurists, the motive for warfare is to respond to an attack and aggression. </a:t>
            </a:r>
          </a:p>
          <a:p>
            <a:pPr marL="0" indent="0" algn="just">
              <a:lnSpc>
                <a:spcPct val="120000"/>
              </a:lnSpc>
              <a:buNone/>
            </a:pPr>
            <a:r>
              <a:rPr lang="en-US" dirty="0"/>
              <a:t>No human being is to be killed for merely contravening Islam, but to ward off aggression by him. Because they are not engaged in warfare, civilians or non-combatants clearly may not be either killed or attacked. </a:t>
            </a:r>
          </a:p>
          <a:p>
            <a:pPr marL="0" indent="0" algn="just">
              <a:lnSpc>
                <a:spcPct val="120000"/>
              </a:lnSpc>
              <a:buNone/>
            </a:pPr>
            <a:r>
              <a:rPr lang="en-US" dirty="0"/>
              <a:t>The Prophet (peace be upon him) prohibited the killing of women, The Prophet (peace be upon him) prohibited the killing of women, children and priests. If non-Muslims choose to conclude peace and conciliation pacts, they may do so. They are not compelled to do anything else. </a:t>
            </a:r>
          </a:p>
          <a:p>
            <a:pPr marL="0" indent="0" algn="just">
              <a:lnSpc>
                <a:spcPct val="120000"/>
              </a:lnSpc>
              <a:buNone/>
            </a:pPr>
            <a:r>
              <a:rPr lang="en-US" dirty="0"/>
              <a:t>God Almighty says: “But if they (the enemy) incline towards peace, do thou (also) incline towards peace …” and “And say not to any one who offers you a salutation: ‘Thou art none of a believer!’</a:t>
            </a:r>
          </a:p>
        </p:txBody>
      </p:sp>
    </p:spTree>
    <p:extLst>
      <p:ext uri="{BB962C8B-B14F-4D97-AF65-F5344CB8AC3E}">
        <p14:creationId xmlns:p14="http://schemas.microsoft.com/office/powerpoint/2010/main" val="4180596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E8B63-D2D3-498F-A7DE-63E20EC132C2}"/>
              </a:ext>
            </a:extLst>
          </p:cNvPr>
          <p:cNvSpPr>
            <a:spLocks noGrp="1"/>
          </p:cNvSpPr>
          <p:nvPr>
            <p:ph type="title"/>
          </p:nvPr>
        </p:nvSpPr>
        <p:spPr>
          <a:xfrm>
            <a:off x="396240" y="365125"/>
            <a:ext cx="11389360" cy="833755"/>
          </a:xfrm>
        </p:spPr>
        <p:txBody>
          <a:bodyPr>
            <a:noAutofit/>
          </a:bodyPr>
          <a:lstStyle/>
          <a:p>
            <a:r>
              <a:rPr lang="en-US" sz="3600" b="1" dirty="0"/>
              <a:t>There are three kinds of circumstances that legitimize warfare in Islam, namely</a:t>
            </a:r>
          </a:p>
        </p:txBody>
      </p:sp>
      <p:sp>
        <p:nvSpPr>
          <p:cNvPr id="3" name="Content Placeholder 2">
            <a:extLst>
              <a:ext uri="{FF2B5EF4-FFF2-40B4-BE49-F238E27FC236}">
                <a16:creationId xmlns:a16="http://schemas.microsoft.com/office/drawing/2014/main" id="{DEFB9897-C7E6-4318-9CB4-23F2D39D300A}"/>
              </a:ext>
            </a:extLst>
          </p:cNvPr>
          <p:cNvSpPr>
            <a:spLocks noGrp="1"/>
          </p:cNvSpPr>
          <p:nvPr>
            <p:ph idx="1"/>
          </p:nvPr>
        </p:nvSpPr>
        <p:spPr>
          <a:xfrm>
            <a:off x="467360" y="1494155"/>
            <a:ext cx="10957560" cy="4998720"/>
          </a:xfrm>
        </p:spPr>
        <p:txBody>
          <a:bodyPr>
            <a:normAutofit fontScale="85000" lnSpcReduction="20000"/>
          </a:bodyPr>
          <a:lstStyle/>
          <a:p>
            <a:pPr marL="0" indent="0" algn="just">
              <a:lnSpc>
                <a:spcPct val="110000"/>
              </a:lnSpc>
              <a:buNone/>
            </a:pPr>
            <a:r>
              <a:rPr lang="en-US" dirty="0"/>
              <a:t>a) aggression against Muslims, either individually or collectively, as preachers for Islam, or attempts to make Muslims apostates or the launching of war against Muslims. God the Almighty says: “To those against whom war is made, permission is given (to fight), because they were wronged …”44 and “And slay them wherever ye catch them, and turn them out from where they have turned you out, for tumult and oppression are worse than slaughter, …”</a:t>
            </a:r>
          </a:p>
          <a:p>
            <a:pPr marL="0" indent="0" algn="just">
              <a:lnSpc>
                <a:spcPct val="110000"/>
              </a:lnSpc>
              <a:buNone/>
            </a:pPr>
            <a:r>
              <a:rPr lang="en-US" dirty="0"/>
              <a:t> b) assistance for the victims of injustice, whether individuals or groups. God the Almighty says: “And why should ye not fight in the cause of God and those who, being weak, are ill-treated (and oppressed)? Men, women and children, whose cry is: ‘Our Lord! Rescue us from this town, whose people are oppressors …’</a:t>
            </a:r>
          </a:p>
          <a:p>
            <a:pPr marL="0" indent="0" algn="just">
              <a:lnSpc>
                <a:spcPct val="110000"/>
              </a:lnSpc>
              <a:buNone/>
            </a:pPr>
            <a:r>
              <a:rPr lang="en-US" dirty="0"/>
              <a:t>c) self-defense and to ward off attacks on one’s homeland. God the Almighty says: “Fight in the cause of God those who fight you, but do not transgress limits, for God loveth not transgressors.</a:t>
            </a:r>
          </a:p>
        </p:txBody>
      </p:sp>
    </p:spTree>
    <p:extLst>
      <p:ext uri="{BB962C8B-B14F-4D97-AF65-F5344CB8AC3E}">
        <p14:creationId xmlns:p14="http://schemas.microsoft.com/office/powerpoint/2010/main" val="1184480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15F05-EFC1-4A54-B160-9D36C07CEC79}"/>
              </a:ext>
            </a:extLst>
          </p:cNvPr>
          <p:cNvSpPr>
            <a:spLocks noGrp="1"/>
          </p:cNvSpPr>
          <p:nvPr>
            <p:ph type="title"/>
          </p:nvPr>
        </p:nvSpPr>
        <p:spPr>
          <a:xfrm>
            <a:off x="838200" y="294005"/>
            <a:ext cx="10515600" cy="488315"/>
          </a:xfrm>
        </p:spPr>
        <p:txBody>
          <a:bodyPr>
            <a:normAutofit fontScale="90000"/>
          </a:bodyPr>
          <a:lstStyle/>
          <a:p>
            <a:r>
              <a:rPr lang="en-US" dirty="0"/>
              <a:t>Legal restrictions in war</a:t>
            </a:r>
          </a:p>
        </p:txBody>
      </p:sp>
      <p:sp>
        <p:nvSpPr>
          <p:cNvPr id="3" name="Content Placeholder 2">
            <a:extLst>
              <a:ext uri="{FF2B5EF4-FFF2-40B4-BE49-F238E27FC236}">
                <a16:creationId xmlns:a16="http://schemas.microsoft.com/office/drawing/2014/main" id="{9E313817-96CB-4E94-A57A-AD109B374D6A}"/>
              </a:ext>
            </a:extLst>
          </p:cNvPr>
          <p:cNvSpPr>
            <a:spLocks noGrp="1"/>
          </p:cNvSpPr>
          <p:nvPr>
            <p:ph idx="1"/>
          </p:nvPr>
        </p:nvSpPr>
        <p:spPr>
          <a:xfrm>
            <a:off x="751840" y="1270000"/>
            <a:ext cx="10601960" cy="4906963"/>
          </a:xfrm>
        </p:spPr>
        <p:txBody>
          <a:bodyPr>
            <a:normAutofit fontScale="85000" lnSpcReduction="10000"/>
          </a:bodyPr>
          <a:lstStyle/>
          <a:p>
            <a:pPr marL="0" indent="0" algn="just">
              <a:buNone/>
            </a:pPr>
            <a:r>
              <a:rPr lang="en-US" dirty="0"/>
              <a:t>If war does take place, it is subject to clear regulations under Islamic </a:t>
            </a:r>
            <a:r>
              <a:rPr lang="en-US" dirty="0" err="1"/>
              <a:t>Shari’a</a:t>
            </a:r>
            <a:r>
              <a:rPr lang="en-US" dirty="0"/>
              <a:t>. Religious teachings had an evident effect on the emergence of the rules of war, which attained the status of legal rules based on three fundamental requirements: necessity, humanity and chivalry. </a:t>
            </a:r>
          </a:p>
          <a:p>
            <a:pPr marL="0" indent="0" algn="just">
              <a:buNone/>
            </a:pPr>
            <a:r>
              <a:rPr lang="en-US" dirty="0"/>
              <a:t>The following principles have accordingly been prescribed since the early days of Islam: – </a:t>
            </a:r>
          </a:p>
          <a:p>
            <a:pPr marL="0" indent="0" algn="just">
              <a:buNone/>
            </a:pPr>
            <a:r>
              <a:rPr lang="en-US" dirty="0"/>
              <a:t>a non-combatant who is not taking part in warfare, either by action, opinion, planning or supplies, must not be attacked;</a:t>
            </a:r>
          </a:p>
          <a:p>
            <a:pPr marL="0" indent="0" algn="just">
              <a:buNone/>
            </a:pPr>
            <a:r>
              <a:rPr lang="en-US" dirty="0"/>
              <a:t> – the destruction of property is prohibited, except when it is a military necessity to do so, for example for the army to penetrate barricades, or when that property makes a direct contribution to war, such as castles and fortresses;</a:t>
            </a:r>
          </a:p>
          <a:p>
            <a:pPr marL="0" indent="0" algn="just">
              <a:buNone/>
            </a:pPr>
            <a:r>
              <a:rPr lang="en-US" dirty="0"/>
              <a:t> – principles of humanity and virtue should be respected during and after war;</a:t>
            </a:r>
          </a:p>
          <a:p>
            <a:pPr marL="0" indent="0" algn="just">
              <a:buNone/>
            </a:pPr>
            <a:r>
              <a:rPr lang="en-US" dirty="0"/>
              <a:t> – it is permitted to guarantee public or private safety on the battlefield, to prevent as far as possible the continuation of warfare.</a:t>
            </a:r>
          </a:p>
        </p:txBody>
      </p:sp>
    </p:spTree>
    <p:extLst>
      <p:ext uri="{BB962C8B-B14F-4D97-AF65-F5344CB8AC3E}">
        <p14:creationId xmlns:p14="http://schemas.microsoft.com/office/powerpoint/2010/main" val="21627916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TotalTime>
  <Words>2810</Words>
  <Application>Microsoft Office PowerPoint</Application>
  <PresentationFormat>Widescreen</PresentationFormat>
  <Paragraphs>85</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Muslim international law</vt:lpstr>
      <vt:lpstr>INTODUCTION</vt:lpstr>
      <vt:lpstr>Rules governing international relations in peacetime  Basic principles</vt:lpstr>
      <vt:lpstr>Rules in the Islamic system that relate to the international order</vt:lpstr>
      <vt:lpstr>PowerPoint Presentation</vt:lpstr>
      <vt:lpstr>PowerPoint Presentation</vt:lpstr>
      <vt:lpstr>PowerPoint Presentation</vt:lpstr>
      <vt:lpstr>PowerPoint Presentation</vt:lpstr>
      <vt:lpstr>PowerPoint Presentation</vt:lpstr>
      <vt:lpstr>Precedence given to the principles of peace, human brotherhood and international cooperation </vt:lpstr>
      <vt:lpstr>International relations in the event of war</vt:lpstr>
      <vt:lpstr>War as a necessity in Islamic Shari’a</vt:lpstr>
      <vt:lpstr>The Islamic perception of the motive for warfare</vt:lpstr>
      <vt:lpstr>There are three kinds of circumstances that legitimize warfare in Islam, namely</vt:lpstr>
      <vt:lpstr>Legal restrictions in war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 and international law</dc:title>
  <dc:creator>DC</dc:creator>
  <cp:lastModifiedBy>Waqar Ahmed</cp:lastModifiedBy>
  <cp:revision>14</cp:revision>
  <dcterms:created xsi:type="dcterms:W3CDTF">2024-05-06T07:29:48Z</dcterms:created>
  <dcterms:modified xsi:type="dcterms:W3CDTF">2024-05-22T04:26:13Z</dcterms:modified>
</cp:coreProperties>
</file>