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8" r:id="rId2"/>
    <p:sldId id="256" r:id="rId3"/>
    <p:sldId id="257" r:id="rId4"/>
    <p:sldId id="258" r:id="rId5"/>
    <p:sldId id="259" r:id="rId6"/>
    <p:sldId id="267" r:id="rId7"/>
    <p:sldId id="260"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1" d="100"/>
          <a:sy n="61" d="100"/>
        </p:scale>
        <p:origin x="8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FB479-63F0-45AA-8310-9CF809F5E3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47D5D3-C8CF-42B4-9ED0-178881F03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FD6DE0-22ED-473C-9321-3435FED5DEC7}"/>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5" name="Footer Placeholder 4">
            <a:extLst>
              <a:ext uri="{FF2B5EF4-FFF2-40B4-BE49-F238E27FC236}">
                <a16:creationId xmlns:a16="http://schemas.microsoft.com/office/drawing/2014/main" id="{CDFF8E67-4E3F-4B61-A8D8-6BB2C7FBFB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3808A4-9537-460C-B568-7647770B9D40}"/>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329808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D8B5-F35A-4DFC-995D-849639E4A7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FD1DA0-F19F-4C4B-BDF6-63085451BE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166A2F-C136-4390-A2C0-70FC416EB79E}"/>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5" name="Footer Placeholder 4">
            <a:extLst>
              <a:ext uri="{FF2B5EF4-FFF2-40B4-BE49-F238E27FC236}">
                <a16:creationId xmlns:a16="http://schemas.microsoft.com/office/drawing/2014/main" id="{4A6E5B29-0213-410D-A931-27D1F040BB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2DDF8C-DA4D-4827-862D-08802DBA789F}"/>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1437365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9DCF1-EE3D-45ED-B6B0-7E85FC5D49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532975-41E9-476A-8DC9-53BE11F600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74939ED-C3AF-47BD-9BD8-F4CEDD5BC8D8}"/>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5" name="Footer Placeholder 4">
            <a:extLst>
              <a:ext uri="{FF2B5EF4-FFF2-40B4-BE49-F238E27FC236}">
                <a16:creationId xmlns:a16="http://schemas.microsoft.com/office/drawing/2014/main" id="{BDDA2BD4-5EB0-4546-82EB-6AA7307E63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7FC154-896D-4421-AFD2-16950F0FE463}"/>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1747159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A0A6C-2D66-4275-9CBB-39123E26C1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3E09E0-7778-4E07-B16F-D77767D7697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56B08E-B20B-4401-910A-C6E1255090B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1D13DC-9AE3-444F-928B-38F7ADDB204A}"/>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6" name="Footer Placeholder 5">
            <a:extLst>
              <a:ext uri="{FF2B5EF4-FFF2-40B4-BE49-F238E27FC236}">
                <a16:creationId xmlns:a16="http://schemas.microsoft.com/office/drawing/2014/main" id="{FE1730C1-548F-4CEA-B857-FBA403FE1D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4AB8E5-3FEA-4D3B-961F-62022B9866FA}"/>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59799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6C0D-60E3-44FF-8851-6426DD013D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68E937-55E7-4D41-B860-5375F4B36D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3BDEA2C-CE6F-4653-A2BE-08BECB768A4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4B29A9-AEE5-402D-86B8-2A14F6E390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EB5ABA-72DA-430E-88BD-48E2B4124AE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5BE834-CA39-499F-9938-4273300BEE84}"/>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8" name="Footer Placeholder 7">
            <a:extLst>
              <a:ext uri="{FF2B5EF4-FFF2-40B4-BE49-F238E27FC236}">
                <a16:creationId xmlns:a16="http://schemas.microsoft.com/office/drawing/2014/main" id="{637510E2-3903-4769-8A5F-7DBEEB73BA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E761CB-0C8A-4A21-B602-E7A9420FB61A}"/>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357761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F291-F9CA-4638-A94E-4A3F14C38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1E04FD-88D3-40A3-AE56-A9D567FCDD95}"/>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4" name="Footer Placeholder 3">
            <a:extLst>
              <a:ext uri="{FF2B5EF4-FFF2-40B4-BE49-F238E27FC236}">
                <a16:creationId xmlns:a16="http://schemas.microsoft.com/office/drawing/2014/main" id="{1B628E38-B433-4A27-BC83-3C91AD9CEA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C5C71D-E426-42B5-AE32-EA45F92DF898}"/>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10671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B8E6A6-E0FB-493C-816B-F8F90B1C0A95}"/>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3" name="Footer Placeholder 2">
            <a:extLst>
              <a:ext uri="{FF2B5EF4-FFF2-40B4-BE49-F238E27FC236}">
                <a16:creationId xmlns:a16="http://schemas.microsoft.com/office/drawing/2014/main" id="{AAE8A9E1-90A2-40AB-9CD7-B100D7FE89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D3BD98-230D-4C8D-A5BF-983E01E8A2DE}"/>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4008485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07A80-B2D9-4BF2-979B-6D62C17DFE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B1DC3B-01DD-497E-84CB-68FBCD75E8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BD95FD-D8BB-4830-A491-D8FF6C753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11FBEA-CBB4-44BE-A7E5-67238B7B93ED}"/>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6" name="Footer Placeholder 5">
            <a:extLst>
              <a:ext uri="{FF2B5EF4-FFF2-40B4-BE49-F238E27FC236}">
                <a16:creationId xmlns:a16="http://schemas.microsoft.com/office/drawing/2014/main" id="{B4517977-FF35-4BE9-AE71-D80AEA7A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62A515-E54D-48CD-82E8-A695363C7175}"/>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827669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82BD-18E1-4628-BC56-6F9E4F3C78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A7D468-BB80-472D-A4B7-6C9B03E94D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37C956-0C64-4BC3-B9DB-89979B53B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1EB47E8-A5A4-437C-8C6C-A08AE22BFC66}"/>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6" name="Footer Placeholder 5">
            <a:extLst>
              <a:ext uri="{FF2B5EF4-FFF2-40B4-BE49-F238E27FC236}">
                <a16:creationId xmlns:a16="http://schemas.microsoft.com/office/drawing/2014/main" id="{1BCC56FF-337F-4D08-B68A-B6ABB2F72A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D978AE-5003-4E45-9A05-104A2D47B72F}"/>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186391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849-933C-4989-8794-D387786D24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9BE185-48B5-4EBA-94E7-3AA8B683625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991D2-8630-4E3C-8F74-9626690F7238}"/>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5" name="Footer Placeholder 4">
            <a:extLst>
              <a:ext uri="{FF2B5EF4-FFF2-40B4-BE49-F238E27FC236}">
                <a16:creationId xmlns:a16="http://schemas.microsoft.com/office/drawing/2014/main" id="{ACD707D5-7480-4161-A08B-9AF7D228C0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D74750-D635-4D72-A181-E2AE014C6F0C}"/>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531491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B1BEED-F1CE-4006-A3EB-F194A827CA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F6D5C0-F24B-4D11-82BF-6165380E9DE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B92915-279C-4692-A66E-DB7013275045}"/>
              </a:ext>
            </a:extLst>
          </p:cNvPr>
          <p:cNvSpPr>
            <a:spLocks noGrp="1"/>
          </p:cNvSpPr>
          <p:nvPr>
            <p:ph type="dt" sz="half" idx="10"/>
          </p:nvPr>
        </p:nvSpPr>
        <p:spPr/>
        <p:txBody>
          <a:bodyPr/>
          <a:lstStyle/>
          <a:p>
            <a:fld id="{527BC238-1121-4311-B382-2B17FE6E7D91}" type="datetimeFigureOut">
              <a:rPr lang="en-US" smtClean="0"/>
              <a:t>9/17/2024</a:t>
            </a:fld>
            <a:endParaRPr lang="en-US"/>
          </a:p>
        </p:txBody>
      </p:sp>
      <p:sp>
        <p:nvSpPr>
          <p:cNvPr id="5" name="Footer Placeholder 4">
            <a:extLst>
              <a:ext uri="{FF2B5EF4-FFF2-40B4-BE49-F238E27FC236}">
                <a16:creationId xmlns:a16="http://schemas.microsoft.com/office/drawing/2014/main" id="{75E8672C-6F9C-4EAB-8C8B-2752553753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C64DB-DB24-41AA-8327-4A97FAE73E4C}"/>
              </a:ext>
            </a:extLst>
          </p:cNvPr>
          <p:cNvSpPr>
            <a:spLocks noGrp="1"/>
          </p:cNvSpPr>
          <p:nvPr>
            <p:ph type="sldNum" sz="quarter" idx="12"/>
          </p:nvPr>
        </p:nvSpPr>
        <p:spPr/>
        <p:txBody>
          <a:bodyPr/>
          <a:lstStyle/>
          <a:p>
            <a:fld id="{4487D92F-D787-456C-A22C-0D5B88172E68}" type="slidenum">
              <a:rPr lang="en-US" smtClean="0"/>
              <a:t>‹#›</a:t>
            </a:fld>
            <a:endParaRPr lang="en-US"/>
          </a:p>
        </p:txBody>
      </p:sp>
    </p:spTree>
    <p:extLst>
      <p:ext uri="{BB962C8B-B14F-4D97-AF65-F5344CB8AC3E}">
        <p14:creationId xmlns:p14="http://schemas.microsoft.com/office/powerpoint/2010/main" val="331500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7483C9-CA9E-4AC9-976C-435BED2C7A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77D5F0-B293-46A3-BB47-F28307C364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FE817-50FC-400F-869C-37EC65F71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7BC238-1121-4311-B382-2B17FE6E7D91}" type="datetimeFigureOut">
              <a:rPr lang="en-US" smtClean="0"/>
              <a:t>9/17/2024</a:t>
            </a:fld>
            <a:endParaRPr lang="en-US"/>
          </a:p>
        </p:txBody>
      </p:sp>
      <p:sp>
        <p:nvSpPr>
          <p:cNvPr id="5" name="Footer Placeholder 4">
            <a:extLst>
              <a:ext uri="{FF2B5EF4-FFF2-40B4-BE49-F238E27FC236}">
                <a16:creationId xmlns:a16="http://schemas.microsoft.com/office/drawing/2014/main" id="{3C6C6E5E-5E77-4A39-A7F6-78E2B93603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D63907-1EDE-4388-857C-CB1003089F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87D92F-D787-456C-A22C-0D5B88172E68}" type="slidenum">
              <a:rPr lang="en-US" smtClean="0"/>
              <a:t>‹#›</a:t>
            </a:fld>
            <a:endParaRPr lang="en-US"/>
          </a:p>
        </p:txBody>
      </p:sp>
    </p:spTree>
    <p:extLst>
      <p:ext uri="{BB962C8B-B14F-4D97-AF65-F5344CB8AC3E}">
        <p14:creationId xmlns:p14="http://schemas.microsoft.com/office/powerpoint/2010/main" val="39933813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A35E-3D8B-4D0F-A6B9-6E7AE2952FD9}"/>
              </a:ext>
            </a:extLst>
          </p:cNvPr>
          <p:cNvSpPr>
            <a:spLocks noGrp="1"/>
          </p:cNvSpPr>
          <p:nvPr>
            <p:ph type="title"/>
          </p:nvPr>
        </p:nvSpPr>
        <p:spPr>
          <a:xfrm>
            <a:off x="838200" y="1046922"/>
            <a:ext cx="10515600" cy="1550504"/>
          </a:xfrm>
        </p:spPr>
        <p:txBody>
          <a:bodyPr>
            <a:normAutofit/>
          </a:bodyPr>
          <a:lstStyle/>
          <a:p>
            <a:pPr algn="ctr"/>
            <a:r>
              <a:rPr lang="en-US" dirty="0"/>
              <a:t>LAW OF CONTRACT</a:t>
            </a:r>
          </a:p>
        </p:txBody>
      </p:sp>
      <p:sp>
        <p:nvSpPr>
          <p:cNvPr id="3" name="Content Placeholder 2">
            <a:extLst>
              <a:ext uri="{FF2B5EF4-FFF2-40B4-BE49-F238E27FC236}">
                <a16:creationId xmlns:a16="http://schemas.microsoft.com/office/drawing/2014/main" id="{9A2F0796-F939-48CC-AF84-660E2C0A87E9}"/>
              </a:ext>
            </a:extLst>
          </p:cNvPr>
          <p:cNvSpPr>
            <a:spLocks noGrp="1"/>
          </p:cNvSpPr>
          <p:nvPr>
            <p:ph idx="1"/>
          </p:nvPr>
        </p:nvSpPr>
        <p:spPr>
          <a:xfrm>
            <a:off x="838200" y="2040835"/>
            <a:ext cx="10515600" cy="4136128"/>
          </a:xfrm>
        </p:spPr>
        <p:txBody>
          <a:bodyPr/>
          <a:lstStyle/>
          <a:p>
            <a:pPr algn="ctr"/>
            <a:endParaRPr lang="en-US" dirty="0"/>
          </a:p>
          <a:p>
            <a:pPr algn="ctr"/>
            <a:endParaRPr lang="en-US" dirty="0"/>
          </a:p>
          <a:p>
            <a:pPr algn="ctr"/>
            <a:endParaRPr lang="en-US" dirty="0"/>
          </a:p>
          <a:p>
            <a:pPr marL="0" indent="0" algn="ctr">
              <a:buNone/>
            </a:pPr>
            <a:r>
              <a:rPr lang="en-US" dirty="0"/>
              <a:t>by </a:t>
            </a:r>
          </a:p>
          <a:p>
            <a:pPr marL="0" indent="0" algn="ctr">
              <a:buNone/>
            </a:pPr>
            <a:r>
              <a:rPr lang="en-US" dirty="0"/>
              <a:t>Lecturer Humaira Jatoi</a:t>
            </a:r>
          </a:p>
        </p:txBody>
      </p:sp>
    </p:spTree>
    <p:extLst>
      <p:ext uri="{BB962C8B-B14F-4D97-AF65-F5344CB8AC3E}">
        <p14:creationId xmlns:p14="http://schemas.microsoft.com/office/powerpoint/2010/main" val="3809122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455-7BBC-461A-89F7-E9BEFD429470}"/>
              </a:ext>
            </a:extLst>
          </p:cNvPr>
          <p:cNvSpPr>
            <a:spLocks noGrp="1"/>
          </p:cNvSpPr>
          <p:nvPr>
            <p:ph type="ctrTitle"/>
          </p:nvPr>
        </p:nvSpPr>
        <p:spPr>
          <a:xfrm>
            <a:off x="1524000" y="490330"/>
            <a:ext cx="9144000" cy="678070"/>
          </a:xfrm>
        </p:spPr>
        <p:txBody>
          <a:bodyPr>
            <a:normAutofit fontScale="90000"/>
          </a:bodyPr>
          <a:lstStyle/>
          <a:p>
            <a:br>
              <a:rPr lang="en-US" sz="3100" b="1" dirty="0"/>
            </a:br>
            <a:br>
              <a:rPr lang="en-US" sz="3100" b="1" dirty="0"/>
            </a:br>
            <a:br>
              <a:rPr lang="en-US" sz="3100" b="1" dirty="0"/>
            </a:br>
            <a:br>
              <a:rPr lang="en-US" sz="3100" b="1" dirty="0"/>
            </a:br>
            <a:br>
              <a:rPr lang="en-US" sz="3100" b="1" dirty="0"/>
            </a:br>
            <a:br>
              <a:rPr lang="en-US" sz="3100" b="1" dirty="0"/>
            </a:br>
            <a:br>
              <a:rPr lang="en-US" sz="3100" b="1" dirty="0"/>
            </a:br>
            <a:br>
              <a:rPr lang="en-US" sz="3100" b="1" dirty="0"/>
            </a:br>
            <a:br>
              <a:rPr lang="en-US" sz="3100" b="1" dirty="0"/>
            </a:br>
            <a:br>
              <a:rPr lang="en-US" sz="3100" b="1" dirty="0"/>
            </a:br>
            <a:br>
              <a:rPr lang="en-US" sz="3100" b="1" dirty="0"/>
            </a:br>
            <a:r>
              <a:rPr lang="en-US" sz="4000" b="1" dirty="0"/>
              <a:t>LAW OF CONTRACT </a:t>
            </a:r>
            <a:endParaRPr lang="en-US" dirty="0"/>
          </a:p>
        </p:txBody>
      </p:sp>
      <p:sp>
        <p:nvSpPr>
          <p:cNvPr id="3" name="Subtitle 2">
            <a:extLst>
              <a:ext uri="{FF2B5EF4-FFF2-40B4-BE49-F238E27FC236}">
                <a16:creationId xmlns:a16="http://schemas.microsoft.com/office/drawing/2014/main" id="{0636E39B-EA8A-4536-B18C-7F8FD4E61487}"/>
              </a:ext>
            </a:extLst>
          </p:cNvPr>
          <p:cNvSpPr>
            <a:spLocks noGrp="1"/>
          </p:cNvSpPr>
          <p:nvPr>
            <p:ph type="subTitle" idx="1"/>
          </p:nvPr>
        </p:nvSpPr>
        <p:spPr>
          <a:xfrm>
            <a:off x="863600" y="1351280"/>
            <a:ext cx="9804400" cy="4693919"/>
          </a:xfrm>
        </p:spPr>
        <p:txBody>
          <a:bodyPr>
            <a:normAutofit/>
          </a:bodyPr>
          <a:lstStyle/>
          <a:p>
            <a:pPr algn="just"/>
            <a:r>
              <a:rPr lang="en-US" dirty="0"/>
              <a:t>Contract law is a body of law that governs, enforces, and interprets agreements related to an exchange of goods, services, properties, or money. </a:t>
            </a:r>
          </a:p>
          <a:p>
            <a:pPr algn="just"/>
            <a:endParaRPr lang="en-US" dirty="0"/>
          </a:p>
          <a:p>
            <a:pPr algn="just"/>
            <a:r>
              <a:rPr lang="en-US" dirty="0"/>
              <a:t>According to contract law, an agreement made between two or more people or business entities, in which there is a promise to do something in return for a gain or advantage, is legally binding. </a:t>
            </a:r>
          </a:p>
          <a:p>
            <a:pPr algn="just"/>
            <a:endParaRPr lang="en-US" dirty="0"/>
          </a:p>
          <a:p>
            <a:pPr algn="just"/>
            <a:r>
              <a:rPr lang="en-US" dirty="0"/>
              <a:t>Contract law is the center of many business dealings, and anyone entering into a contract should that failing to abide by the contract, even by mistake, could result in serious problems. </a:t>
            </a:r>
          </a:p>
          <a:p>
            <a:endParaRPr lang="en-US" dirty="0"/>
          </a:p>
        </p:txBody>
      </p:sp>
    </p:spTree>
    <p:extLst>
      <p:ext uri="{BB962C8B-B14F-4D97-AF65-F5344CB8AC3E}">
        <p14:creationId xmlns:p14="http://schemas.microsoft.com/office/powerpoint/2010/main" val="691100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FD35-697F-48B8-AE2C-523734292935}"/>
              </a:ext>
            </a:extLst>
          </p:cNvPr>
          <p:cNvSpPr>
            <a:spLocks noGrp="1"/>
          </p:cNvSpPr>
          <p:nvPr>
            <p:ph type="title"/>
          </p:nvPr>
        </p:nvSpPr>
        <p:spPr/>
        <p:txBody>
          <a:bodyPr/>
          <a:lstStyle/>
          <a:p>
            <a:r>
              <a:rPr lang="en-US" b="1" dirty="0"/>
              <a:t>Definition of Contract Law</a:t>
            </a:r>
            <a:br>
              <a:rPr lang="en-US" dirty="0"/>
            </a:br>
            <a:endParaRPr lang="en-US" dirty="0"/>
          </a:p>
        </p:txBody>
      </p:sp>
      <p:sp>
        <p:nvSpPr>
          <p:cNvPr id="3" name="Content Placeholder 2">
            <a:extLst>
              <a:ext uri="{FF2B5EF4-FFF2-40B4-BE49-F238E27FC236}">
                <a16:creationId xmlns:a16="http://schemas.microsoft.com/office/drawing/2014/main" id="{A71DC3CA-BDA9-443D-93F2-B28B238A38EB}"/>
              </a:ext>
            </a:extLst>
          </p:cNvPr>
          <p:cNvSpPr>
            <a:spLocks noGrp="1"/>
          </p:cNvSpPr>
          <p:nvPr>
            <p:ph idx="1"/>
          </p:nvPr>
        </p:nvSpPr>
        <p:spPr/>
        <p:txBody>
          <a:bodyPr/>
          <a:lstStyle/>
          <a:p>
            <a:pPr marL="0" indent="0" algn="just">
              <a:buNone/>
            </a:pPr>
            <a:r>
              <a:rPr lang="en-US" dirty="0"/>
              <a:t>The branch of civil law that deals with interpretation and enforcement of contracts between two or more parties.</a:t>
            </a:r>
          </a:p>
          <a:p>
            <a:pPr algn="just"/>
            <a:r>
              <a:rPr lang="en-US" dirty="0"/>
              <a:t>Introduction</a:t>
            </a:r>
          </a:p>
          <a:p>
            <a:pPr marL="0" indent="0" algn="just">
              <a:buNone/>
            </a:pPr>
            <a:r>
              <a:rPr lang="en-US" dirty="0"/>
              <a:t>Islamic jurisprudence, the human understanding of the Sharia (the divine Islamic law), derives from two main sources of law, the legislation written in the Qur’an and the precedent “case law” recorded in the Hadith literatures. </a:t>
            </a:r>
          </a:p>
          <a:p>
            <a:pPr marL="0" indent="0" algn="just">
              <a:buNone/>
            </a:pPr>
            <a:r>
              <a:rPr lang="en-US" dirty="0"/>
              <a:t>There are, however, further sources of Islamic jurisprudence; tertiary sources such as the works of prominent scholars.</a:t>
            </a:r>
          </a:p>
          <a:p>
            <a:pPr marL="0" indent="0">
              <a:buNone/>
            </a:pPr>
            <a:endParaRPr lang="en-US" dirty="0"/>
          </a:p>
        </p:txBody>
      </p:sp>
    </p:spTree>
    <p:extLst>
      <p:ext uri="{BB962C8B-B14F-4D97-AF65-F5344CB8AC3E}">
        <p14:creationId xmlns:p14="http://schemas.microsoft.com/office/powerpoint/2010/main" val="325955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7EADDA-A21D-457C-95C6-0BA8232F3214}"/>
              </a:ext>
            </a:extLst>
          </p:cNvPr>
          <p:cNvSpPr>
            <a:spLocks noGrp="1"/>
          </p:cNvSpPr>
          <p:nvPr>
            <p:ph idx="1"/>
          </p:nvPr>
        </p:nvSpPr>
        <p:spPr>
          <a:xfrm>
            <a:off x="396240" y="274320"/>
            <a:ext cx="11338560" cy="6299200"/>
          </a:xfrm>
        </p:spPr>
        <p:txBody>
          <a:bodyPr>
            <a:normAutofit fontScale="85000" lnSpcReduction="20000"/>
          </a:bodyPr>
          <a:lstStyle/>
          <a:p>
            <a:pPr algn="just">
              <a:lnSpc>
                <a:spcPct val="120000"/>
              </a:lnSpc>
            </a:pPr>
            <a:r>
              <a:rPr lang="en-US" dirty="0"/>
              <a:t>Commercial law in Islam, </a:t>
            </a:r>
            <a:r>
              <a:rPr lang="en-US" i="1" dirty="0" err="1"/>
              <a:t>fiqh</a:t>
            </a:r>
            <a:r>
              <a:rPr lang="en-US" i="1" dirty="0"/>
              <a:t> al-</a:t>
            </a:r>
            <a:r>
              <a:rPr lang="en-US" i="1" dirty="0" err="1"/>
              <a:t>mu’amalat</a:t>
            </a:r>
            <a:r>
              <a:rPr lang="en-US" dirty="0"/>
              <a:t>, is regulated by Islamic jurisprudence with the principles of natural justice being at its foundation. </a:t>
            </a:r>
          </a:p>
          <a:p>
            <a:pPr algn="just">
              <a:lnSpc>
                <a:spcPct val="120000"/>
              </a:lnSpc>
            </a:pPr>
            <a:r>
              <a:rPr lang="en-US" sz="100" dirty="0"/>
              <a:t>[</a:t>
            </a:r>
          </a:p>
          <a:p>
            <a:pPr marL="182563" indent="0" algn="just">
              <a:lnSpc>
                <a:spcPct val="120000"/>
              </a:lnSpc>
              <a:buNone/>
            </a:pPr>
            <a:r>
              <a:rPr lang="en-US" dirty="0"/>
              <a:t>The foundation of all commercial activity is through the formation of contracts; for Muslims this is no different. </a:t>
            </a:r>
          </a:p>
          <a:p>
            <a:pPr marL="182563" indent="0" algn="just">
              <a:lnSpc>
                <a:spcPct val="120000"/>
              </a:lnSpc>
              <a:buNone/>
            </a:pPr>
            <a:endParaRPr lang="en-US" sz="100" dirty="0"/>
          </a:p>
          <a:p>
            <a:pPr marL="182563" indent="0" algn="just">
              <a:lnSpc>
                <a:spcPct val="120000"/>
              </a:lnSpc>
              <a:buNone/>
            </a:pPr>
            <a:r>
              <a:rPr lang="en-US" dirty="0"/>
              <a:t>Contract law is pertinent to enhancing commercial activity. As the availability of Islamic Finance products become readily available across the globe it is important to understand the fundamentals of Islamic commercial contract law.</a:t>
            </a:r>
          </a:p>
          <a:p>
            <a:pPr marL="182563" indent="0" algn="just">
              <a:lnSpc>
                <a:spcPct val="120000"/>
              </a:lnSpc>
              <a:buNone/>
            </a:pPr>
            <a:endParaRPr lang="en-US" sz="100" dirty="0"/>
          </a:p>
          <a:p>
            <a:pPr algn="just">
              <a:lnSpc>
                <a:spcPct val="120000"/>
              </a:lnSpc>
            </a:pPr>
            <a:r>
              <a:rPr lang="en-US" dirty="0"/>
              <a:t>The Qur’an and the Hadith have laid down the contractual maxims which form the basis of Islamic contracts. </a:t>
            </a:r>
          </a:p>
          <a:p>
            <a:pPr algn="just">
              <a:lnSpc>
                <a:spcPct val="120000"/>
              </a:lnSpc>
            </a:pPr>
            <a:endParaRPr lang="en-US" sz="200" dirty="0"/>
          </a:p>
          <a:p>
            <a:pPr algn="just">
              <a:lnSpc>
                <a:spcPct val="120000"/>
              </a:lnSpc>
            </a:pPr>
            <a:r>
              <a:rPr lang="en-US" dirty="0"/>
              <a:t>The Qur’an mentions in over 40 verses a number of commercial contracts.</a:t>
            </a:r>
          </a:p>
          <a:p>
            <a:pPr algn="just">
              <a:lnSpc>
                <a:spcPct val="120000"/>
              </a:lnSpc>
            </a:pPr>
            <a:endParaRPr lang="en-US" sz="200" dirty="0"/>
          </a:p>
          <a:p>
            <a:pPr algn="just">
              <a:lnSpc>
                <a:spcPct val="120000"/>
              </a:lnSpc>
            </a:pPr>
            <a:r>
              <a:rPr lang="en-US" dirty="0"/>
              <a:t> The Hanafi school of Islamic jurisprudence, followed by roughly one-third of the world’s Muslims, was the first school to formulate contract rules for business transactions and payment for goods for future delivery.</a:t>
            </a:r>
          </a:p>
        </p:txBody>
      </p:sp>
    </p:spTree>
    <p:extLst>
      <p:ext uri="{BB962C8B-B14F-4D97-AF65-F5344CB8AC3E}">
        <p14:creationId xmlns:p14="http://schemas.microsoft.com/office/powerpoint/2010/main" val="121091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8DEAF-90B5-40BB-82F4-4C57F373CE15}"/>
              </a:ext>
            </a:extLst>
          </p:cNvPr>
          <p:cNvSpPr>
            <a:spLocks noGrp="1"/>
          </p:cNvSpPr>
          <p:nvPr>
            <p:ph type="title"/>
          </p:nvPr>
        </p:nvSpPr>
        <p:spPr>
          <a:xfrm>
            <a:off x="1102360" y="118703"/>
            <a:ext cx="10515600" cy="562334"/>
          </a:xfrm>
        </p:spPr>
        <p:txBody>
          <a:bodyPr>
            <a:normAutofit fontScale="90000"/>
          </a:bodyPr>
          <a:lstStyle/>
          <a:p>
            <a:r>
              <a:rPr lang="en-US" b="1" dirty="0"/>
              <a:t>Essential conditions of contractual validity</a:t>
            </a:r>
            <a:endParaRPr lang="en-US" dirty="0"/>
          </a:p>
        </p:txBody>
      </p:sp>
      <p:sp>
        <p:nvSpPr>
          <p:cNvPr id="3" name="Content Placeholder 2">
            <a:extLst>
              <a:ext uri="{FF2B5EF4-FFF2-40B4-BE49-F238E27FC236}">
                <a16:creationId xmlns:a16="http://schemas.microsoft.com/office/drawing/2014/main" id="{6C32C992-4E5B-4CF9-9194-9EEB370FC842}"/>
              </a:ext>
            </a:extLst>
          </p:cNvPr>
          <p:cNvSpPr>
            <a:spLocks noGrp="1"/>
          </p:cNvSpPr>
          <p:nvPr>
            <p:ph idx="1"/>
          </p:nvPr>
        </p:nvSpPr>
        <p:spPr>
          <a:xfrm>
            <a:off x="284480" y="681036"/>
            <a:ext cx="11409680" cy="5882323"/>
          </a:xfrm>
        </p:spPr>
        <p:txBody>
          <a:bodyPr>
            <a:normAutofit/>
          </a:bodyPr>
          <a:lstStyle/>
          <a:p>
            <a:pPr marL="0" indent="0" algn="just">
              <a:lnSpc>
                <a:spcPct val="100000"/>
              </a:lnSpc>
              <a:buNone/>
            </a:pPr>
            <a:r>
              <a:rPr lang="en-US" sz="2400" dirty="0"/>
              <a:t>To enter into a valid contract there are certain conditions which have to be met.</a:t>
            </a:r>
          </a:p>
          <a:p>
            <a:pPr marL="0" indent="0" algn="just">
              <a:lnSpc>
                <a:spcPct val="100000"/>
              </a:lnSpc>
              <a:buNone/>
            </a:pPr>
            <a:endParaRPr lang="en-US" sz="100" dirty="0"/>
          </a:p>
          <a:p>
            <a:pPr marL="0" indent="0" algn="just">
              <a:lnSpc>
                <a:spcPct val="100000"/>
              </a:lnSpc>
              <a:buNone/>
            </a:pPr>
            <a:r>
              <a:rPr lang="en-US" sz="2400" dirty="0"/>
              <a:t> There are six elements which need to be fulfilled: </a:t>
            </a:r>
          </a:p>
          <a:p>
            <a:pPr marL="571500" indent="-571500" algn="just">
              <a:lnSpc>
                <a:spcPct val="100000"/>
              </a:lnSpc>
              <a:buAutoNum type="romanLcParenBoth"/>
            </a:pPr>
            <a:r>
              <a:rPr lang="en-US" sz="2400" dirty="0"/>
              <a:t>the offeror and the offeree;</a:t>
            </a:r>
          </a:p>
          <a:p>
            <a:pPr marL="571500" indent="-571500" algn="just">
              <a:lnSpc>
                <a:spcPct val="100000"/>
              </a:lnSpc>
              <a:buAutoNum type="romanLcParenBoth"/>
            </a:pPr>
            <a:r>
              <a:rPr lang="en-US" sz="2400" dirty="0"/>
              <a:t> offer and acceptance; and </a:t>
            </a:r>
          </a:p>
          <a:p>
            <a:pPr marL="571500" indent="-571500" algn="just">
              <a:lnSpc>
                <a:spcPct val="100000"/>
              </a:lnSpc>
              <a:buAutoNum type="romanLcParenBoth"/>
            </a:pPr>
            <a:r>
              <a:rPr lang="en-US" sz="2400" dirty="0"/>
              <a:t> the subject matter and consideration. </a:t>
            </a:r>
          </a:p>
          <a:p>
            <a:pPr marL="0" indent="0" algn="just">
              <a:lnSpc>
                <a:spcPct val="100000"/>
              </a:lnSpc>
              <a:buNone/>
            </a:pPr>
            <a:r>
              <a:rPr lang="en-US" sz="2400" dirty="0"/>
              <a:t>To be legally competent to enter into a contract the parties have to have prudence of sound judgement and be at the age of puberty.</a:t>
            </a:r>
          </a:p>
          <a:p>
            <a:pPr marL="0" indent="0" algn="just">
              <a:lnSpc>
                <a:spcPct val="100000"/>
              </a:lnSpc>
              <a:buNone/>
            </a:pPr>
            <a:endParaRPr lang="en-US" sz="100" dirty="0"/>
          </a:p>
          <a:p>
            <a:pPr marL="0" indent="0" algn="just">
              <a:lnSpc>
                <a:spcPct val="100000"/>
              </a:lnSpc>
              <a:buNone/>
            </a:pPr>
            <a:r>
              <a:rPr lang="en-US" sz="2400" dirty="0"/>
              <a:t> Therefore, physical and intellectual maturity is of great importance to determine capacity. </a:t>
            </a:r>
          </a:p>
          <a:p>
            <a:pPr marL="0" indent="0" algn="just">
              <a:lnSpc>
                <a:spcPct val="100000"/>
              </a:lnSpc>
              <a:buNone/>
            </a:pPr>
            <a:r>
              <a:rPr lang="en-US" sz="2400" dirty="0"/>
              <a:t>Contracts can be entered into orally, by writing or they can also be entered into by the conduct of the parties, through the exercise of the contract. </a:t>
            </a:r>
          </a:p>
        </p:txBody>
      </p:sp>
    </p:spTree>
    <p:extLst>
      <p:ext uri="{BB962C8B-B14F-4D97-AF65-F5344CB8AC3E}">
        <p14:creationId xmlns:p14="http://schemas.microsoft.com/office/powerpoint/2010/main" val="2808190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26F0-2BB1-4F1C-BF2B-E6AC11E9EE04}"/>
              </a:ext>
            </a:extLst>
          </p:cNvPr>
          <p:cNvSpPr>
            <a:spLocks noGrp="1"/>
          </p:cNvSpPr>
          <p:nvPr>
            <p:ph type="title"/>
          </p:nvPr>
        </p:nvSpPr>
        <p:spPr>
          <a:xfrm>
            <a:off x="838200" y="365125"/>
            <a:ext cx="10515600" cy="915035"/>
          </a:xfrm>
        </p:spPr>
        <p:txBody>
          <a:bodyPr>
            <a:normAutofit fontScale="90000"/>
          </a:bodyPr>
          <a:lstStyle/>
          <a:p>
            <a:r>
              <a:rPr lang="en-US" b="1" dirty="0"/>
              <a:t>Essential conditions of contractual validity (Cont..)</a:t>
            </a:r>
            <a:endParaRPr lang="en-US" dirty="0"/>
          </a:p>
        </p:txBody>
      </p:sp>
      <p:sp>
        <p:nvSpPr>
          <p:cNvPr id="3" name="Content Placeholder 2">
            <a:extLst>
              <a:ext uri="{FF2B5EF4-FFF2-40B4-BE49-F238E27FC236}">
                <a16:creationId xmlns:a16="http://schemas.microsoft.com/office/drawing/2014/main" id="{80E6DB7C-A355-4C5C-A750-20DD514DE6D3}"/>
              </a:ext>
            </a:extLst>
          </p:cNvPr>
          <p:cNvSpPr>
            <a:spLocks noGrp="1"/>
          </p:cNvSpPr>
          <p:nvPr>
            <p:ph idx="1"/>
          </p:nvPr>
        </p:nvSpPr>
        <p:spPr>
          <a:xfrm>
            <a:off x="650240" y="1574800"/>
            <a:ext cx="10703560" cy="4602163"/>
          </a:xfrm>
        </p:spPr>
        <p:txBody>
          <a:bodyPr/>
          <a:lstStyle/>
          <a:p>
            <a:pPr algn="just">
              <a:lnSpc>
                <a:spcPct val="100000"/>
              </a:lnSpc>
            </a:pPr>
            <a:r>
              <a:rPr lang="en-US" dirty="0"/>
              <a:t> What distinguishes Islamic contracts from its Western counterparts is that it insists on the session of contract (</a:t>
            </a:r>
            <a:r>
              <a:rPr lang="en-US" i="1" dirty="0"/>
              <a:t>majlis al-‘</a:t>
            </a:r>
            <a:r>
              <a:rPr lang="en-US" i="1" dirty="0" err="1"/>
              <a:t>aqd</a:t>
            </a:r>
            <a:r>
              <a:rPr lang="en-US" dirty="0"/>
              <a:t>). Both the offer and the acceptance take place simultaneously in the same time and place.</a:t>
            </a:r>
          </a:p>
          <a:p>
            <a:pPr algn="just">
              <a:lnSpc>
                <a:spcPct val="100000"/>
              </a:lnSpc>
            </a:pPr>
            <a:endParaRPr lang="en-US" dirty="0"/>
          </a:p>
          <a:p>
            <a:pPr algn="just">
              <a:lnSpc>
                <a:spcPct val="100000"/>
              </a:lnSpc>
            </a:pPr>
            <a:endParaRPr lang="en-US" sz="100" dirty="0"/>
          </a:p>
          <a:p>
            <a:pPr algn="just">
              <a:lnSpc>
                <a:spcPct val="100000"/>
              </a:lnSpc>
            </a:pPr>
            <a:r>
              <a:rPr lang="en-US" dirty="0"/>
              <a:t>This is to avoid any ambiguity and disagreements taking place. As technology has advanced there is now a degree of flexibility in the session of contract, flexibility which has been introduced by the tertiary sources of Islamic jurisprudence</a:t>
            </a:r>
          </a:p>
        </p:txBody>
      </p:sp>
    </p:spTree>
    <p:extLst>
      <p:ext uri="{BB962C8B-B14F-4D97-AF65-F5344CB8AC3E}">
        <p14:creationId xmlns:p14="http://schemas.microsoft.com/office/powerpoint/2010/main" val="1441140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FE3DB-B693-48E6-ABD0-29A41432D018}"/>
              </a:ext>
            </a:extLst>
          </p:cNvPr>
          <p:cNvSpPr>
            <a:spLocks noGrp="1"/>
          </p:cNvSpPr>
          <p:nvPr>
            <p:ph type="title"/>
          </p:nvPr>
        </p:nvSpPr>
        <p:spPr>
          <a:xfrm>
            <a:off x="929640" y="154608"/>
            <a:ext cx="10515600" cy="821635"/>
          </a:xfrm>
        </p:spPr>
        <p:txBody>
          <a:bodyPr>
            <a:normAutofit/>
          </a:bodyPr>
          <a:lstStyle/>
          <a:p>
            <a:r>
              <a:rPr lang="en-US" b="1" dirty="0"/>
              <a:t>Essential conditions of contractual validity</a:t>
            </a:r>
          </a:p>
        </p:txBody>
      </p:sp>
      <p:sp>
        <p:nvSpPr>
          <p:cNvPr id="3" name="Content Placeholder 2">
            <a:extLst>
              <a:ext uri="{FF2B5EF4-FFF2-40B4-BE49-F238E27FC236}">
                <a16:creationId xmlns:a16="http://schemas.microsoft.com/office/drawing/2014/main" id="{CA7F0EE0-8AA1-450F-B3C6-EB6422D5CC19}"/>
              </a:ext>
            </a:extLst>
          </p:cNvPr>
          <p:cNvSpPr>
            <a:spLocks noGrp="1"/>
          </p:cNvSpPr>
          <p:nvPr>
            <p:ph idx="1"/>
          </p:nvPr>
        </p:nvSpPr>
        <p:spPr>
          <a:xfrm>
            <a:off x="746760" y="976242"/>
            <a:ext cx="10607040" cy="5727149"/>
          </a:xfrm>
        </p:spPr>
        <p:txBody>
          <a:bodyPr>
            <a:normAutofit fontScale="62500" lnSpcReduction="20000"/>
          </a:bodyPr>
          <a:lstStyle/>
          <a:p>
            <a:pPr marL="0" indent="0" algn="just">
              <a:lnSpc>
                <a:spcPct val="120000"/>
              </a:lnSpc>
              <a:buNone/>
            </a:pPr>
            <a:r>
              <a:rPr lang="en-US" sz="3600" dirty="0"/>
              <a:t>The subject of the contract must be:</a:t>
            </a:r>
          </a:p>
          <a:p>
            <a:pPr marL="0" indent="0" algn="just">
              <a:lnSpc>
                <a:spcPct val="120000"/>
              </a:lnSpc>
              <a:buNone/>
            </a:pPr>
            <a:endParaRPr lang="en-US" sz="200" dirty="0"/>
          </a:p>
          <a:p>
            <a:pPr marL="0" indent="0" algn="just">
              <a:lnSpc>
                <a:spcPct val="120000"/>
              </a:lnSpc>
              <a:buNone/>
            </a:pPr>
            <a:r>
              <a:rPr lang="en-US" sz="3600" dirty="0"/>
              <a:t> (</a:t>
            </a:r>
            <a:r>
              <a:rPr lang="en-US" sz="3600" dirty="0" err="1"/>
              <a:t>i</a:t>
            </a:r>
            <a:r>
              <a:rPr lang="en-US" sz="3600" dirty="0"/>
              <a:t>) lawful;</a:t>
            </a:r>
          </a:p>
          <a:p>
            <a:pPr marL="0" indent="0" algn="just">
              <a:lnSpc>
                <a:spcPct val="120000"/>
              </a:lnSpc>
              <a:buNone/>
            </a:pPr>
            <a:r>
              <a:rPr lang="en-US" sz="3600" dirty="0"/>
              <a:t> (ii) in existence, with the exception of both a deferred delivery sale (</a:t>
            </a:r>
            <a:r>
              <a:rPr lang="en-US" sz="3600" i="1" dirty="0"/>
              <a:t>bay’ al-</a:t>
            </a:r>
            <a:r>
              <a:rPr lang="en-US" sz="3600" i="1" dirty="0" err="1"/>
              <a:t>salam</a:t>
            </a:r>
            <a:r>
              <a:rPr lang="en-US" sz="3600" dirty="0"/>
              <a:t>) and contract of manufacture/projects (</a:t>
            </a:r>
            <a:r>
              <a:rPr lang="en-US" sz="3600" i="1" dirty="0" err="1"/>
              <a:t>istisna</a:t>
            </a:r>
            <a:r>
              <a:rPr lang="en-US" sz="3600" dirty="0"/>
              <a:t> ’);</a:t>
            </a:r>
          </a:p>
          <a:p>
            <a:pPr marL="0" indent="0" algn="just">
              <a:lnSpc>
                <a:spcPct val="120000"/>
              </a:lnSpc>
              <a:buNone/>
            </a:pPr>
            <a:r>
              <a:rPr lang="en-US" sz="3600" dirty="0"/>
              <a:t> (iii) not fabricated; </a:t>
            </a:r>
          </a:p>
          <a:p>
            <a:pPr marL="0" indent="0" algn="just">
              <a:lnSpc>
                <a:spcPct val="120000"/>
              </a:lnSpc>
              <a:buNone/>
            </a:pPr>
            <a:r>
              <a:rPr lang="en-US" sz="3600" dirty="0"/>
              <a:t>(iv) deliverable; and</a:t>
            </a:r>
          </a:p>
          <a:p>
            <a:pPr marL="0" indent="0" algn="just">
              <a:lnSpc>
                <a:spcPct val="120000"/>
              </a:lnSpc>
              <a:buNone/>
            </a:pPr>
            <a:r>
              <a:rPr lang="en-US" sz="3600" dirty="0"/>
              <a:t> (v) precisely determined in the contract.</a:t>
            </a:r>
          </a:p>
          <a:p>
            <a:pPr marL="0" indent="0" algn="just">
              <a:lnSpc>
                <a:spcPct val="120000"/>
              </a:lnSpc>
              <a:buNone/>
            </a:pPr>
            <a:endParaRPr lang="en-US" sz="1300" dirty="0"/>
          </a:p>
          <a:p>
            <a:pPr marL="0" indent="0" algn="just">
              <a:lnSpc>
                <a:spcPct val="120000"/>
              </a:lnSpc>
              <a:buNone/>
            </a:pPr>
            <a:r>
              <a:rPr lang="en-US" sz="3600" dirty="0"/>
              <a:t>The Qur’an prohibits dealing with alcohol, pork, gambling, and something which is a nuisance to public order or immoral contract. </a:t>
            </a:r>
          </a:p>
          <a:p>
            <a:pPr marL="0" indent="0" algn="just">
              <a:lnSpc>
                <a:spcPct val="120000"/>
              </a:lnSpc>
              <a:buNone/>
            </a:pPr>
            <a:endParaRPr lang="en-US" sz="300" dirty="0"/>
          </a:p>
          <a:p>
            <a:pPr marL="0" indent="0" algn="just">
              <a:lnSpc>
                <a:spcPct val="120000"/>
              </a:lnSpc>
              <a:buNone/>
            </a:pPr>
            <a:r>
              <a:rPr lang="en-US" sz="3600" dirty="0"/>
              <a:t>The price must be pre-determined so as to not lead to uncertainty. As the only exception to the rules, the price can be paid in the future in certain contracts.</a:t>
            </a:r>
          </a:p>
          <a:p>
            <a:endParaRPr lang="en-US" dirty="0"/>
          </a:p>
        </p:txBody>
      </p:sp>
    </p:spTree>
    <p:extLst>
      <p:ext uri="{BB962C8B-B14F-4D97-AF65-F5344CB8AC3E}">
        <p14:creationId xmlns:p14="http://schemas.microsoft.com/office/powerpoint/2010/main" val="1245686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BFF75-6A35-4EB6-8EFA-8BA008AE2587}"/>
              </a:ext>
            </a:extLst>
          </p:cNvPr>
          <p:cNvSpPr>
            <a:spLocks noGrp="1"/>
          </p:cNvSpPr>
          <p:nvPr>
            <p:ph type="title"/>
          </p:nvPr>
        </p:nvSpPr>
        <p:spPr>
          <a:xfrm>
            <a:off x="838200" y="87484"/>
            <a:ext cx="10515600" cy="882305"/>
          </a:xfrm>
        </p:spPr>
        <p:txBody>
          <a:bodyPr>
            <a:normAutofit fontScale="90000"/>
          </a:bodyPr>
          <a:lstStyle/>
          <a:p>
            <a:r>
              <a:rPr lang="en-US" b="1" dirty="0"/>
              <a:t>Principles of natural justice underpinning contracts</a:t>
            </a:r>
            <a:endParaRPr lang="en-US" dirty="0"/>
          </a:p>
        </p:txBody>
      </p:sp>
      <p:sp>
        <p:nvSpPr>
          <p:cNvPr id="3" name="Content Placeholder 2">
            <a:extLst>
              <a:ext uri="{FF2B5EF4-FFF2-40B4-BE49-F238E27FC236}">
                <a16:creationId xmlns:a16="http://schemas.microsoft.com/office/drawing/2014/main" id="{FF7F5882-87FA-4E52-844E-C265C62D511C}"/>
              </a:ext>
            </a:extLst>
          </p:cNvPr>
          <p:cNvSpPr>
            <a:spLocks noGrp="1"/>
          </p:cNvSpPr>
          <p:nvPr>
            <p:ph idx="1"/>
          </p:nvPr>
        </p:nvSpPr>
        <p:spPr>
          <a:xfrm>
            <a:off x="690880" y="1463040"/>
            <a:ext cx="10662920" cy="4713923"/>
          </a:xfrm>
        </p:spPr>
        <p:txBody>
          <a:bodyPr>
            <a:normAutofit fontScale="92500" lnSpcReduction="10000"/>
          </a:bodyPr>
          <a:lstStyle/>
          <a:p>
            <a:pPr algn="just">
              <a:lnSpc>
                <a:spcPct val="100000"/>
              </a:lnSpc>
            </a:pPr>
            <a:r>
              <a:rPr lang="en-US" dirty="0"/>
              <a:t>The primary objective of Islamic economics is social and economic justice, and the equitable distribution of income and wealth in the economy of humans and countries. </a:t>
            </a:r>
          </a:p>
          <a:p>
            <a:pPr algn="just">
              <a:lnSpc>
                <a:spcPct val="100000"/>
              </a:lnSpc>
            </a:pPr>
            <a:endParaRPr lang="en-US" sz="500" dirty="0"/>
          </a:p>
          <a:p>
            <a:pPr algn="just">
              <a:lnSpc>
                <a:spcPct val="100000"/>
              </a:lnSpc>
            </a:pPr>
            <a:r>
              <a:rPr lang="en-US" dirty="0"/>
              <a:t>To create equitable justice in the economy Islamic economics and banking should always, and indeed do strive to, create Islamic financial instruments with these underlying principles.</a:t>
            </a:r>
          </a:p>
          <a:p>
            <a:pPr algn="just">
              <a:lnSpc>
                <a:spcPct val="100000"/>
              </a:lnSpc>
            </a:pPr>
            <a:endParaRPr lang="en-US" sz="900" dirty="0"/>
          </a:p>
          <a:p>
            <a:pPr algn="just">
              <a:lnSpc>
                <a:spcPct val="100000"/>
              </a:lnSpc>
            </a:pPr>
            <a:r>
              <a:rPr lang="en-US" dirty="0"/>
              <a:t>Contracts in Islam are underwritten by three salient injunctions which eliminate exploitation in transactions and prevent unjustified enrichment.</a:t>
            </a:r>
          </a:p>
          <a:p>
            <a:pPr algn="just">
              <a:lnSpc>
                <a:spcPct val="100000"/>
              </a:lnSpc>
            </a:pPr>
            <a:endParaRPr lang="en-US" sz="800" dirty="0"/>
          </a:p>
          <a:p>
            <a:pPr algn="just">
              <a:lnSpc>
                <a:spcPct val="100000"/>
              </a:lnSpc>
            </a:pPr>
            <a:r>
              <a:rPr lang="en-US" dirty="0"/>
              <a:t> These are the prohibition of </a:t>
            </a:r>
            <a:r>
              <a:rPr lang="en-US" i="1" dirty="0" err="1"/>
              <a:t>Riba</a:t>
            </a:r>
            <a:r>
              <a:rPr lang="en-US" i="1" dirty="0"/>
              <a:t> (interest)</a:t>
            </a:r>
            <a:r>
              <a:rPr lang="en-US" dirty="0"/>
              <a:t>, </a:t>
            </a:r>
            <a:r>
              <a:rPr lang="en-US" i="1" dirty="0" err="1"/>
              <a:t>Gharar</a:t>
            </a:r>
            <a:r>
              <a:rPr lang="en-US" i="1" dirty="0"/>
              <a:t> (uncertainty)</a:t>
            </a:r>
            <a:r>
              <a:rPr lang="en-US" dirty="0"/>
              <a:t> and </a:t>
            </a:r>
            <a:r>
              <a:rPr lang="en-US" i="1" dirty="0" err="1"/>
              <a:t>Maysir</a:t>
            </a:r>
            <a:r>
              <a:rPr lang="en-US" i="1" dirty="0"/>
              <a:t> (speculation)</a:t>
            </a:r>
            <a:r>
              <a:rPr lang="en-US" dirty="0"/>
              <a:t>.</a:t>
            </a:r>
          </a:p>
          <a:p>
            <a:pPr algn="just"/>
            <a:endParaRPr lang="en-US" dirty="0"/>
          </a:p>
          <a:p>
            <a:endParaRPr lang="en-US" dirty="0"/>
          </a:p>
        </p:txBody>
      </p:sp>
    </p:spTree>
    <p:extLst>
      <p:ext uri="{BB962C8B-B14F-4D97-AF65-F5344CB8AC3E}">
        <p14:creationId xmlns:p14="http://schemas.microsoft.com/office/powerpoint/2010/main" val="4008958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26A7-CADB-4B83-BEF2-D315D549E406}"/>
              </a:ext>
            </a:extLst>
          </p:cNvPr>
          <p:cNvSpPr>
            <a:spLocks noGrp="1"/>
          </p:cNvSpPr>
          <p:nvPr>
            <p:ph type="title"/>
          </p:nvPr>
        </p:nvSpPr>
        <p:spPr>
          <a:xfrm>
            <a:off x="1427480" y="70485"/>
            <a:ext cx="7970520" cy="793115"/>
          </a:xfrm>
        </p:spPr>
        <p:txBody>
          <a:bodyPr>
            <a:normAutofit/>
          </a:bodyPr>
          <a:lstStyle/>
          <a:p>
            <a:r>
              <a:rPr lang="en-US" sz="4000" dirty="0"/>
              <a:t>Common types of contracts in Islam</a:t>
            </a:r>
            <a:endParaRPr lang="en-US" dirty="0"/>
          </a:p>
        </p:txBody>
      </p:sp>
      <p:sp>
        <p:nvSpPr>
          <p:cNvPr id="3" name="Content Placeholder 2">
            <a:extLst>
              <a:ext uri="{FF2B5EF4-FFF2-40B4-BE49-F238E27FC236}">
                <a16:creationId xmlns:a16="http://schemas.microsoft.com/office/drawing/2014/main" id="{EEAD8F6E-E65F-4F19-83DB-E842D0140F28}"/>
              </a:ext>
            </a:extLst>
          </p:cNvPr>
          <p:cNvSpPr>
            <a:spLocks noGrp="1"/>
          </p:cNvSpPr>
          <p:nvPr>
            <p:ph idx="1"/>
          </p:nvPr>
        </p:nvSpPr>
        <p:spPr>
          <a:xfrm>
            <a:off x="762000" y="1107440"/>
            <a:ext cx="10591800" cy="5069523"/>
          </a:xfrm>
        </p:spPr>
        <p:txBody>
          <a:bodyPr>
            <a:normAutofit lnSpcReduction="10000"/>
          </a:bodyPr>
          <a:lstStyle/>
          <a:p>
            <a:pPr algn="just"/>
            <a:r>
              <a:rPr lang="en-US" dirty="0"/>
              <a:t>The most common type of commercial financing instruments used under Islamic financing activities are generally </a:t>
            </a:r>
            <a:r>
              <a:rPr lang="en-US" i="1" dirty="0" err="1"/>
              <a:t>murabaha</a:t>
            </a:r>
            <a:r>
              <a:rPr lang="en-US" dirty="0"/>
              <a:t>, </a:t>
            </a:r>
            <a:r>
              <a:rPr lang="en-US" i="1" dirty="0" err="1"/>
              <a:t>musharakah</a:t>
            </a:r>
            <a:r>
              <a:rPr lang="en-US" dirty="0"/>
              <a:t> and </a:t>
            </a:r>
            <a:r>
              <a:rPr lang="en-US" i="1" dirty="0" err="1"/>
              <a:t>mudarabah</a:t>
            </a:r>
            <a:r>
              <a:rPr lang="en-US" dirty="0"/>
              <a:t> contracts.</a:t>
            </a:r>
          </a:p>
          <a:p>
            <a:pPr marL="0" indent="0" algn="just">
              <a:buNone/>
            </a:pPr>
            <a:endParaRPr lang="en-US" dirty="0"/>
          </a:p>
          <a:p>
            <a:pPr algn="just"/>
            <a:r>
              <a:rPr lang="en-US" i="1" dirty="0" err="1"/>
              <a:t>Murabaha</a:t>
            </a:r>
            <a:r>
              <a:rPr lang="en-US" dirty="0"/>
              <a:t> is a short-term debt financing contract whereby a financial institution buys a specified product in accordance with a customer’s specification then sell the same to the customer at a price based on cost plus profit.</a:t>
            </a:r>
          </a:p>
          <a:p>
            <a:pPr algn="just"/>
            <a:endParaRPr lang="en-US" dirty="0"/>
          </a:p>
          <a:p>
            <a:pPr algn="just"/>
            <a:r>
              <a:rPr lang="en-US" i="1" dirty="0" err="1"/>
              <a:t>Musharakah</a:t>
            </a:r>
            <a:r>
              <a:rPr lang="en-US" dirty="0"/>
              <a:t> and </a:t>
            </a:r>
            <a:r>
              <a:rPr lang="en-US" i="1" dirty="0" err="1"/>
              <a:t>mudarabah</a:t>
            </a:r>
            <a:r>
              <a:rPr lang="en-US" dirty="0"/>
              <a:t> are long term equity-finance contracts. Often described as the “real and ideal instruments of financing” in Islamic jurisprudence.</a:t>
            </a:r>
          </a:p>
          <a:p>
            <a:endParaRPr lang="en-US" dirty="0"/>
          </a:p>
        </p:txBody>
      </p:sp>
    </p:spTree>
    <p:extLst>
      <p:ext uri="{BB962C8B-B14F-4D97-AF65-F5344CB8AC3E}">
        <p14:creationId xmlns:p14="http://schemas.microsoft.com/office/powerpoint/2010/main" val="3881485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3261-B9D1-419B-A98E-BA45B166AC1F}"/>
              </a:ext>
            </a:extLst>
          </p:cNvPr>
          <p:cNvSpPr>
            <a:spLocks noGrp="1"/>
          </p:cNvSpPr>
          <p:nvPr>
            <p:ph type="title"/>
          </p:nvPr>
        </p:nvSpPr>
        <p:spPr>
          <a:xfrm>
            <a:off x="1737360" y="253365"/>
            <a:ext cx="9296400" cy="589915"/>
          </a:xfrm>
        </p:spPr>
        <p:txBody>
          <a:bodyPr>
            <a:normAutofit fontScale="90000"/>
          </a:bodyPr>
          <a:lstStyle/>
          <a:p>
            <a:r>
              <a:rPr lang="en-US" dirty="0"/>
              <a:t>Common types of contracts in Islam (Cont..)</a:t>
            </a:r>
            <a:endParaRPr lang="en-US" b="1" dirty="0"/>
          </a:p>
        </p:txBody>
      </p:sp>
      <p:sp>
        <p:nvSpPr>
          <p:cNvPr id="3" name="Content Placeholder 2">
            <a:extLst>
              <a:ext uri="{FF2B5EF4-FFF2-40B4-BE49-F238E27FC236}">
                <a16:creationId xmlns:a16="http://schemas.microsoft.com/office/drawing/2014/main" id="{82531881-0C8C-4A70-8E8E-0A54A159DAA6}"/>
              </a:ext>
            </a:extLst>
          </p:cNvPr>
          <p:cNvSpPr>
            <a:spLocks noGrp="1"/>
          </p:cNvSpPr>
          <p:nvPr>
            <p:ph idx="1"/>
          </p:nvPr>
        </p:nvSpPr>
        <p:spPr>
          <a:xfrm>
            <a:off x="838200" y="1253331"/>
            <a:ext cx="10515600" cy="4351338"/>
          </a:xfrm>
        </p:spPr>
        <p:txBody>
          <a:bodyPr>
            <a:normAutofit/>
          </a:bodyPr>
          <a:lstStyle/>
          <a:p>
            <a:pPr algn="just"/>
            <a:r>
              <a:rPr lang="en-US" dirty="0"/>
              <a:t>They are based on profit and loss sharing between the parties. </a:t>
            </a:r>
          </a:p>
          <a:p>
            <a:pPr algn="just"/>
            <a:endParaRPr lang="en-US" dirty="0"/>
          </a:p>
          <a:p>
            <a:pPr algn="just"/>
            <a:r>
              <a:rPr lang="en-US" dirty="0"/>
              <a:t>The parties involved in a transaction sharing the risk is at the heart of Islamic jurisprudence in order to not create inequality of justice and unnecessary suffering to one party over another.</a:t>
            </a:r>
          </a:p>
          <a:p>
            <a:pPr algn="just"/>
            <a:endParaRPr lang="en-US" dirty="0"/>
          </a:p>
          <a:p>
            <a:pPr algn="just"/>
            <a:r>
              <a:rPr lang="en-US" dirty="0"/>
              <a:t>In a </a:t>
            </a:r>
            <a:r>
              <a:rPr lang="en-US" i="1" dirty="0" err="1"/>
              <a:t>musharakah</a:t>
            </a:r>
            <a:r>
              <a:rPr lang="en-US" dirty="0"/>
              <a:t> contract the parties to it will share in the profit or loss of the business activity undertaken in accordance with their share in the capital or as otherwise</a:t>
            </a:r>
          </a:p>
          <a:p>
            <a:endParaRPr lang="en-US" dirty="0"/>
          </a:p>
        </p:txBody>
      </p:sp>
    </p:spTree>
    <p:extLst>
      <p:ext uri="{BB962C8B-B14F-4D97-AF65-F5344CB8AC3E}">
        <p14:creationId xmlns:p14="http://schemas.microsoft.com/office/powerpoint/2010/main" val="232744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4DCB2-3F2C-43D6-ABE4-D51553615249}"/>
              </a:ext>
            </a:extLst>
          </p:cNvPr>
          <p:cNvSpPr>
            <a:spLocks noGrp="1"/>
          </p:cNvSpPr>
          <p:nvPr>
            <p:ph type="title"/>
          </p:nvPr>
        </p:nvSpPr>
        <p:spPr>
          <a:xfrm>
            <a:off x="1153160" y="141605"/>
            <a:ext cx="10515600" cy="742315"/>
          </a:xfrm>
        </p:spPr>
        <p:txBody>
          <a:bodyPr/>
          <a:lstStyle/>
          <a:p>
            <a:r>
              <a:rPr lang="en-US" dirty="0"/>
              <a:t>Common types of contracts in Islam (Cont..)</a:t>
            </a:r>
            <a:endParaRPr lang="en-US" b="1" dirty="0"/>
          </a:p>
        </p:txBody>
      </p:sp>
      <p:sp>
        <p:nvSpPr>
          <p:cNvPr id="3" name="Content Placeholder 2">
            <a:extLst>
              <a:ext uri="{FF2B5EF4-FFF2-40B4-BE49-F238E27FC236}">
                <a16:creationId xmlns:a16="http://schemas.microsoft.com/office/drawing/2014/main" id="{F74F3481-3FE9-467D-876E-A61E482B1A63}"/>
              </a:ext>
            </a:extLst>
          </p:cNvPr>
          <p:cNvSpPr>
            <a:spLocks noGrp="1"/>
          </p:cNvSpPr>
          <p:nvPr>
            <p:ph idx="1"/>
          </p:nvPr>
        </p:nvSpPr>
        <p:spPr>
          <a:xfrm>
            <a:off x="374518" y="1157889"/>
            <a:ext cx="11523192" cy="5390056"/>
          </a:xfrm>
        </p:spPr>
        <p:txBody>
          <a:bodyPr>
            <a:normAutofit/>
          </a:bodyPr>
          <a:lstStyle/>
          <a:p>
            <a:pPr algn="just"/>
            <a:r>
              <a:rPr lang="en-US" dirty="0"/>
              <a:t>In a </a:t>
            </a:r>
            <a:r>
              <a:rPr lang="en-US" i="1" dirty="0" err="1"/>
              <a:t>mudarabah</a:t>
            </a:r>
            <a:r>
              <a:rPr lang="en-US" dirty="0"/>
              <a:t> contract, or otherwise known as a joint venture contract, the financier (</a:t>
            </a:r>
            <a:r>
              <a:rPr lang="en-US" i="1" dirty="0" err="1"/>
              <a:t>rabb</a:t>
            </a:r>
            <a:r>
              <a:rPr lang="en-US" i="1" dirty="0"/>
              <a:t>-ul-mal</a:t>
            </a:r>
            <a:r>
              <a:rPr lang="en-US" dirty="0"/>
              <a:t>) provides the capital and the working partner (</a:t>
            </a:r>
            <a:r>
              <a:rPr lang="en-US" i="1" dirty="0" err="1"/>
              <a:t>mudarib</a:t>
            </a:r>
            <a:r>
              <a:rPr lang="en-US" dirty="0"/>
              <a:t>) exclusively carries out the project and its management. </a:t>
            </a:r>
          </a:p>
          <a:p>
            <a:pPr algn="just"/>
            <a:endParaRPr lang="en-US" sz="1100" dirty="0"/>
          </a:p>
          <a:p>
            <a:pPr algn="just"/>
            <a:r>
              <a:rPr lang="en-US" dirty="0"/>
              <a:t>The inherent flexibility of </a:t>
            </a:r>
            <a:r>
              <a:rPr lang="en-US" i="1" dirty="0" err="1"/>
              <a:t>musharakah</a:t>
            </a:r>
            <a:r>
              <a:rPr lang="en-US" dirty="0"/>
              <a:t> and </a:t>
            </a:r>
            <a:r>
              <a:rPr lang="en-US" i="1" dirty="0" err="1"/>
              <a:t>mudarabah</a:t>
            </a:r>
            <a:r>
              <a:rPr lang="en-US" dirty="0"/>
              <a:t> structures allows for a wide range of innovative applications to meet the demands of the growing Islamic market. </a:t>
            </a:r>
          </a:p>
          <a:p>
            <a:pPr algn="just"/>
            <a:endParaRPr lang="en-US" sz="1500" dirty="0"/>
          </a:p>
          <a:p>
            <a:pPr algn="just"/>
            <a:r>
              <a:rPr lang="en-US" dirty="0"/>
              <a:t>Concepts of </a:t>
            </a:r>
            <a:r>
              <a:rPr lang="en-US" i="1" dirty="0" err="1"/>
              <a:t>musharakah</a:t>
            </a:r>
            <a:r>
              <a:rPr lang="en-US" dirty="0"/>
              <a:t> and </a:t>
            </a:r>
            <a:r>
              <a:rPr lang="en-US" i="1" dirty="0" err="1"/>
              <a:t>mudarabah</a:t>
            </a:r>
            <a:r>
              <a:rPr lang="en-US" dirty="0"/>
              <a:t> are based on basic principles. As long as the basic principles are complied with, and Islamic law adhered to, their application can vary from different scales of project financing, securitization, or financing a single transaction in order to fulfil the day-to-day needs of traders, or financing imports and exports.</a:t>
            </a:r>
          </a:p>
          <a:p>
            <a:endParaRPr lang="en-US" dirty="0"/>
          </a:p>
        </p:txBody>
      </p:sp>
    </p:spTree>
    <p:extLst>
      <p:ext uri="{BB962C8B-B14F-4D97-AF65-F5344CB8AC3E}">
        <p14:creationId xmlns:p14="http://schemas.microsoft.com/office/powerpoint/2010/main" val="3776399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59036-7FB6-41B5-B90D-DD310700143F}"/>
              </a:ext>
            </a:extLst>
          </p:cNvPr>
          <p:cNvSpPr>
            <a:spLocks noGrp="1"/>
          </p:cNvSpPr>
          <p:nvPr>
            <p:ph type="title"/>
          </p:nvPr>
        </p:nvSpPr>
        <p:spPr>
          <a:xfrm>
            <a:off x="838200" y="914400"/>
            <a:ext cx="10515600" cy="776288"/>
          </a:xfrm>
        </p:spPr>
        <p:txBody>
          <a:bodyPr>
            <a:normAutofit fontScale="90000"/>
          </a:bodyPr>
          <a:lstStyle/>
          <a:p>
            <a:r>
              <a:rPr lang="en-US" sz="4000" b="1" dirty="0"/>
              <a:t>Penalty clauses and force majeure</a:t>
            </a:r>
            <a:br>
              <a:rPr lang="en-US" dirty="0"/>
            </a:br>
            <a:endParaRPr lang="en-US" dirty="0"/>
          </a:p>
        </p:txBody>
      </p:sp>
      <p:sp>
        <p:nvSpPr>
          <p:cNvPr id="3" name="Content Placeholder 2">
            <a:extLst>
              <a:ext uri="{FF2B5EF4-FFF2-40B4-BE49-F238E27FC236}">
                <a16:creationId xmlns:a16="http://schemas.microsoft.com/office/drawing/2014/main" id="{843573D5-7DBC-488E-96DE-4E18A06EC890}"/>
              </a:ext>
            </a:extLst>
          </p:cNvPr>
          <p:cNvSpPr>
            <a:spLocks noGrp="1"/>
          </p:cNvSpPr>
          <p:nvPr>
            <p:ph idx="1"/>
          </p:nvPr>
        </p:nvSpPr>
        <p:spPr/>
        <p:txBody>
          <a:bodyPr>
            <a:normAutofit lnSpcReduction="10000"/>
          </a:bodyPr>
          <a:lstStyle/>
          <a:p>
            <a:pPr algn="just"/>
            <a:r>
              <a:rPr lang="en-US" dirty="0"/>
              <a:t>Islamic law recognizes penalty clauses for the delay in the performance of a contract and damages. </a:t>
            </a:r>
          </a:p>
          <a:p>
            <a:pPr algn="just"/>
            <a:endParaRPr lang="en-US" sz="800" dirty="0"/>
          </a:p>
          <a:p>
            <a:pPr algn="just"/>
            <a:r>
              <a:rPr lang="en-US" dirty="0"/>
              <a:t>In the interest of justice and equality the penalty should be proportionate to actual damage and should not be exaggerated as per se. However, in the case of a breach of a contractual condition and consequent effect of a penalty clause the recompensed party should receive the amount as stated in the contract. </a:t>
            </a:r>
          </a:p>
          <a:p>
            <a:pPr algn="just"/>
            <a:endParaRPr lang="en-US" sz="300" dirty="0"/>
          </a:p>
          <a:p>
            <a:pPr algn="just"/>
            <a:r>
              <a:rPr lang="en-US" dirty="0"/>
              <a:t>Although contracts may include a penalty clause if agreed by the two contracting parties, it is not allowed to have provision to cover instances of force majeure.</a:t>
            </a:r>
          </a:p>
        </p:txBody>
      </p:sp>
    </p:spTree>
    <p:extLst>
      <p:ext uri="{BB962C8B-B14F-4D97-AF65-F5344CB8AC3E}">
        <p14:creationId xmlns:p14="http://schemas.microsoft.com/office/powerpoint/2010/main" val="3410709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816A4-20A9-48C4-82FC-F00082AE8D64}"/>
              </a:ext>
            </a:extLst>
          </p:cNvPr>
          <p:cNvSpPr>
            <a:spLocks noGrp="1"/>
          </p:cNvSpPr>
          <p:nvPr>
            <p:ph type="title"/>
          </p:nvPr>
        </p:nvSpPr>
        <p:spPr/>
        <p:txBody>
          <a:bodyPr/>
          <a:lstStyle/>
          <a:p>
            <a:pPr algn="ctr"/>
            <a:r>
              <a:rPr lang="en-US" b="1" dirty="0"/>
              <a:t>Conclusion</a:t>
            </a:r>
            <a:br>
              <a:rPr lang="en-US" dirty="0"/>
            </a:br>
            <a:endParaRPr lang="en-US" dirty="0"/>
          </a:p>
        </p:txBody>
      </p:sp>
      <p:sp>
        <p:nvSpPr>
          <p:cNvPr id="3" name="Content Placeholder 2">
            <a:extLst>
              <a:ext uri="{FF2B5EF4-FFF2-40B4-BE49-F238E27FC236}">
                <a16:creationId xmlns:a16="http://schemas.microsoft.com/office/drawing/2014/main" id="{69BB32A6-A72D-46A2-8830-430EE90C8890}"/>
              </a:ext>
            </a:extLst>
          </p:cNvPr>
          <p:cNvSpPr>
            <a:spLocks noGrp="1"/>
          </p:cNvSpPr>
          <p:nvPr>
            <p:ph idx="1"/>
          </p:nvPr>
        </p:nvSpPr>
        <p:spPr>
          <a:xfrm>
            <a:off x="533400" y="1253331"/>
            <a:ext cx="10515600" cy="5239544"/>
          </a:xfrm>
        </p:spPr>
        <p:txBody>
          <a:bodyPr>
            <a:normAutofit fontScale="92500" lnSpcReduction="20000"/>
          </a:bodyPr>
          <a:lstStyle/>
          <a:p>
            <a:pPr algn="just"/>
            <a:r>
              <a:rPr lang="en-US" dirty="0"/>
              <a:t>Basic legal injunctions in the Qur’an and Hadith provide us with the guidance on how to write contracts within the confinements of Islamic jurisprudence and the Sharia. </a:t>
            </a:r>
          </a:p>
          <a:p>
            <a:pPr algn="just"/>
            <a:endParaRPr lang="en-US" sz="400" dirty="0"/>
          </a:p>
          <a:p>
            <a:pPr algn="just"/>
            <a:r>
              <a:rPr lang="en-US" dirty="0"/>
              <a:t>Some principles of the validity of Islamic contracts are not too dissimilar to Western contracts. Then there are principles of ethics and natural justice which are not commonly seen in the Western economical sphere.</a:t>
            </a:r>
          </a:p>
          <a:p>
            <a:pPr algn="just"/>
            <a:endParaRPr lang="en-US" sz="1200" dirty="0"/>
          </a:p>
          <a:p>
            <a:pPr algn="just"/>
            <a:r>
              <a:rPr lang="en-US" dirty="0"/>
              <a:t>The tertiary sources of law, and in particular past and present works of Islamic jurists provide us with the guidance and innovations to create contracts which are befitting to the global economy. </a:t>
            </a:r>
          </a:p>
          <a:p>
            <a:pPr algn="just"/>
            <a:endParaRPr lang="en-US" sz="900" dirty="0"/>
          </a:p>
          <a:p>
            <a:pPr algn="just"/>
            <a:r>
              <a:rPr lang="en-US" dirty="0"/>
              <a:t>Islamic financing was not just created for the purposes of micro-financing and charitable work but was also created for the complexities of macro-financing, innovation and differing commercial needs as “</a:t>
            </a:r>
            <a:r>
              <a:rPr lang="en-US" i="1" dirty="0"/>
              <a:t>God has permitted trade and has forbidden interest [usury]</a:t>
            </a:r>
            <a:r>
              <a:rPr lang="en-US" dirty="0"/>
              <a:t>”.</a:t>
            </a:r>
          </a:p>
        </p:txBody>
      </p:sp>
    </p:spTree>
    <p:extLst>
      <p:ext uri="{BB962C8B-B14F-4D97-AF65-F5344CB8AC3E}">
        <p14:creationId xmlns:p14="http://schemas.microsoft.com/office/powerpoint/2010/main" val="3732907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TotalTime>
  <Words>1388</Words>
  <Application>Microsoft Office PowerPoint</Application>
  <PresentationFormat>Widescreen</PresentationFormat>
  <Paragraphs>96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LAW OF CONTRACT</vt:lpstr>
      <vt:lpstr>           LAW OF CONTRACT </vt:lpstr>
      <vt:lpstr>Definition of Contract Law </vt:lpstr>
      <vt:lpstr>PowerPoint Presentation</vt:lpstr>
      <vt:lpstr>Essential conditions of contractual validity</vt:lpstr>
      <vt:lpstr>Essential conditions of contractual validity (Cont..)</vt:lpstr>
      <vt:lpstr>Essential conditions of contractual validity</vt:lpstr>
      <vt:lpstr>Principles of natural justice underpinning contracts</vt:lpstr>
      <vt:lpstr>Common types of contracts in Islam</vt:lpstr>
      <vt:lpstr>Common types of contracts in Islam (Cont..)</vt:lpstr>
      <vt:lpstr>Common types of contracts in Islam (Cont..)</vt:lpstr>
      <vt:lpstr>Penalty clauses and force majeure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OF CONTRACT</dc:title>
  <dc:creator>DC</dc:creator>
  <cp:lastModifiedBy>Waqar Ahmed</cp:lastModifiedBy>
  <cp:revision>16</cp:revision>
  <dcterms:created xsi:type="dcterms:W3CDTF">2024-09-16T14:46:28Z</dcterms:created>
  <dcterms:modified xsi:type="dcterms:W3CDTF">2024-09-17T17:56:58Z</dcterms:modified>
</cp:coreProperties>
</file>