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118" d="100"/>
          <a:sy n="118" d="100"/>
        </p:scale>
        <p:origin x="-31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C4539B-2431-4369-882B-BA77FA0C1C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B6231F4-6FAE-4934-AFB5-7CA1832B1C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36D5BC24-880F-470E-8F03-69C8303758AC}"/>
              </a:ext>
            </a:extLst>
          </p:cNvPr>
          <p:cNvSpPr>
            <a:spLocks noGrp="1"/>
          </p:cNvSpPr>
          <p:nvPr>
            <p:ph type="dt" sz="half" idx="10"/>
          </p:nvPr>
        </p:nvSpPr>
        <p:spPr/>
        <p:txBody>
          <a:bodyPr/>
          <a:lstStyle/>
          <a:p>
            <a:fld id="{4CD89E2C-F030-4B01-B37D-A04DF75C1DB7}" type="datetimeFigureOut">
              <a:rPr lang="en-US" smtClean="0"/>
              <a:pPr/>
              <a:t>12/11/2025</a:t>
            </a:fld>
            <a:endParaRPr lang="en-US"/>
          </a:p>
        </p:txBody>
      </p:sp>
      <p:sp>
        <p:nvSpPr>
          <p:cNvPr id="5" name="Footer Placeholder 4">
            <a:extLst>
              <a:ext uri="{FF2B5EF4-FFF2-40B4-BE49-F238E27FC236}">
                <a16:creationId xmlns:a16="http://schemas.microsoft.com/office/drawing/2014/main" xmlns="" id="{C034451E-E954-4AAC-BBBA-3971626004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53C46B0-11C8-40EC-A435-3713CA4C8C99}"/>
              </a:ext>
            </a:extLst>
          </p:cNvPr>
          <p:cNvSpPr>
            <a:spLocks noGrp="1"/>
          </p:cNvSpPr>
          <p:nvPr>
            <p:ph type="sldNum" sz="quarter" idx="12"/>
          </p:nvPr>
        </p:nvSpPr>
        <p:spPr/>
        <p:txBody>
          <a:bodyPr/>
          <a:lstStyle/>
          <a:p>
            <a:fld id="{A3F94332-47FC-4DB0-A8CA-7BE79229EFD4}" type="slidenum">
              <a:rPr lang="en-US" smtClean="0"/>
              <a:pPr/>
              <a:t>‹#›</a:t>
            </a:fld>
            <a:endParaRPr lang="en-US"/>
          </a:p>
        </p:txBody>
      </p:sp>
    </p:spTree>
    <p:extLst>
      <p:ext uri="{BB962C8B-B14F-4D97-AF65-F5344CB8AC3E}">
        <p14:creationId xmlns:p14="http://schemas.microsoft.com/office/powerpoint/2010/main" xmlns="" val="4128188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404079-F3DE-44AD-B54A-E4416F6841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18C9DCC-2CC1-4222-90EC-09CE6F55685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A36C707-4F9C-4F2E-962A-D8B9CFBC5C8C}"/>
              </a:ext>
            </a:extLst>
          </p:cNvPr>
          <p:cNvSpPr>
            <a:spLocks noGrp="1"/>
          </p:cNvSpPr>
          <p:nvPr>
            <p:ph type="dt" sz="half" idx="10"/>
          </p:nvPr>
        </p:nvSpPr>
        <p:spPr/>
        <p:txBody>
          <a:bodyPr/>
          <a:lstStyle/>
          <a:p>
            <a:fld id="{4CD89E2C-F030-4B01-B37D-A04DF75C1DB7}" type="datetimeFigureOut">
              <a:rPr lang="en-US" smtClean="0"/>
              <a:pPr/>
              <a:t>12/11/2025</a:t>
            </a:fld>
            <a:endParaRPr lang="en-US"/>
          </a:p>
        </p:txBody>
      </p:sp>
      <p:sp>
        <p:nvSpPr>
          <p:cNvPr id="5" name="Footer Placeholder 4">
            <a:extLst>
              <a:ext uri="{FF2B5EF4-FFF2-40B4-BE49-F238E27FC236}">
                <a16:creationId xmlns:a16="http://schemas.microsoft.com/office/drawing/2014/main" xmlns="" id="{D539D7DA-B804-49D8-96BF-9F0ED172B8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94152E9-096F-404F-9A7B-CBC1C73CCE92}"/>
              </a:ext>
            </a:extLst>
          </p:cNvPr>
          <p:cNvSpPr>
            <a:spLocks noGrp="1"/>
          </p:cNvSpPr>
          <p:nvPr>
            <p:ph type="sldNum" sz="quarter" idx="12"/>
          </p:nvPr>
        </p:nvSpPr>
        <p:spPr/>
        <p:txBody>
          <a:bodyPr/>
          <a:lstStyle/>
          <a:p>
            <a:fld id="{A3F94332-47FC-4DB0-A8CA-7BE79229EFD4}" type="slidenum">
              <a:rPr lang="en-US" smtClean="0"/>
              <a:pPr/>
              <a:t>‹#›</a:t>
            </a:fld>
            <a:endParaRPr lang="en-US"/>
          </a:p>
        </p:txBody>
      </p:sp>
    </p:spTree>
    <p:extLst>
      <p:ext uri="{BB962C8B-B14F-4D97-AF65-F5344CB8AC3E}">
        <p14:creationId xmlns:p14="http://schemas.microsoft.com/office/powerpoint/2010/main" xmlns="" val="4173921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499C2F-137C-41BC-B1A9-7E5D6DBE34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A9BA2B75-909D-47A5-BE7B-FE0DF1093A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DDAF235C-178F-41C9-A882-FEEFF4E0F7F9}"/>
              </a:ext>
            </a:extLst>
          </p:cNvPr>
          <p:cNvSpPr>
            <a:spLocks noGrp="1"/>
          </p:cNvSpPr>
          <p:nvPr>
            <p:ph type="dt" sz="half" idx="10"/>
          </p:nvPr>
        </p:nvSpPr>
        <p:spPr/>
        <p:txBody>
          <a:bodyPr/>
          <a:lstStyle/>
          <a:p>
            <a:fld id="{4CD89E2C-F030-4B01-B37D-A04DF75C1DB7}" type="datetimeFigureOut">
              <a:rPr lang="en-US" smtClean="0"/>
              <a:pPr/>
              <a:t>12/11/2025</a:t>
            </a:fld>
            <a:endParaRPr lang="en-US"/>
          </a:p>
        </p:txBody>
      </p:sp>
      <p:sp>
        <p:nvSpPr>
          <p:cNvPr id="5" name="Footer Placeholder 4">
            <a:extLst>
              <a:ext uri="{FF2B5EF4-FFF2-40B4-BE49-F238E27FC236}">
                <a16:creationId xmlns:a16="http://schemas.microsoft.com/office/drawing/2014/main" xmlns="" id="{93FD7ABF-4160-462D-8479-BC44AE8198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7E9CEA6-3FD1-4DA2-B849-EC38FBA96232}"/>
              </a:ext>
            </a:extLst>
          </p:cNvPr>
          <p:cNvSpPr>
            <a:spLocks noGrp="1"/>
          </p:cNvSpPr>
          <p:nvPr>
            <p:ph type="sldNum" sz="quarter" idx="12"/>
          </p:nvPr>
        </p:nvSpPr>
        <p:spPr/>
        <p:txBody>
          <a:bodyPr/>
          <a:lstStyle/>
          <a:p>
            <a:fld id="{A3F94332-47FC-4DB0-A8CA-7BE79229EFD4}" type="slidenum">
              <a:rPr lang="en-US" smtClean="0"/>
              <a:pPr/>
              <a:t>‹#›</a:t>
            </a:fld>
            <a:endParaRPr lang="en-US"/>
          </a:p>
        </p:txBody>
      </p:sp>
    </p:spTree>
    <p:extLst>
      <p:ext uri="{BB962C8B-B14F-4D97-AF65-F5344CB8AC3E}">
        <p14:creationId xmlns:p14="http://schemas.microsoft.com/office/powerpoint/2010/main" xmlns="" val="2607456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942387-DDB1-49F5-86B5-387E423F53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40A07E6-754A-4A9D-8AEA-EA5120CA0ED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B87F7FA5-568A-4639-B50D-5128AB262A6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2EB248-BFDE-4431-8B64-11B7ABA4D0E7}"/>
              </a:ext>
            </a:extLst>
          </p:cNvPr>
          <p:cNvSpPr>
            <a:spLocks noGrp="1"/>
          </p:cNvSpPr>
          <p:nvPr>
            <p:ph type="dt" sz="half" idx="10"/>
          </p:nvPr>
        </p:nvSpPr>
        <p:spPr/>
        <p:txBody>
          <a:bodyPr/>
          <a:lstStyle/>
          <a:p>
            <a:fld id="{4CD89E2C-F030-4B01-B37D-A04DF75C1DB7}" type="datetimeFigureOut">
              <a:rPr lang="en-US" smtClean="0"/>
              <a:pPr/>
              <a:t>12/11/2025</a:t>
            </a:fld>
            <a:endParaRPr lang="en-US"/>
          </a:p>
        </p:txBody>
      </p:sp>
      <p:sp>
        <p:nvSpPr>
          <p:cNvPr id="6" name="Footer Placeholder 5">
            <a:extLst>
              <a:ext uri="{FF2B5EF4-FFF2-40B4-BE49-F238E27FC236}">
                <a16:creationId xmlns:a16="http://schemas.microsoft.com/office/drawing/2014/main" xmlns="" id="{27074301-FA82-4237-AE4F-3FC66696FB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1580E09-DD38-4F8B-B363-A2F278B30563}"/>
              </a:ext>
            </a:extLst>
          </p:cNvPr>
          <p:cNvSpPr>
            <a:spLocks noGrp="1"/>
          </p:cNvSpPr>
          <p:nvPr>
            <p:ph type="sldNum" sz="quarter" idx="12"/>
          </p:nvPr>
        </p:nvSpPr>
        <p:spPr/>
        <p:txBody>
          <a:bodyPr/>
          <a:lstStyle/>
          <a:p>
            <a:fld id="{A3F94332-47FC-4DB0-A8CA-7BE79229EFD4}" type="slidenum">
              <a:rPr lang="en-US" smtClean="0"/>
              <a:pPr/>
              <a:t>‹#›</a:t>
            </a:fld>
            <a:endParaRPr lang="en-US"/>
          </a:p>
        </p:txBody>
      </p:sp>
    </p:spTree>
    <p:extLst>
      <p:ext uri="{BB962C8B-B14F-4D97-AF65-F5344CB8AC3E}">
        <p14:creationId xmlns:p14="http://schemas.microsoft.com/office/powerpoint/2010/main" xmlns="" val="4268395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1A4F2C-8D4C-4B17-991D-0F9E065667D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D5E74065-9EC1-46D5-ABEB-F772BF79E5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3DFFAB72-C436-4903-9169-B8797A9525D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19F46DE7-D1F5-4F43-9B33-206EB46428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D59482D4-4484-45B1-A90D-F521612160F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E5C1BE68-202F-4124-B4DE-0B6C952366AC}"/>
              </a:ext>
            </a:extLst>
          </p:cNvPr>
          <p:cNvSpPr>
            <a:spLocks noGrp="1"/>
          </p:cNvSpPr>
          <p:nvPr>
            <p:ph type="dt" sz="half" idx="10"/>
          </p:nvPr>
        </p:nvSpPr>
        <p:spPr/>
        <p:txBody>
          <a:bodyPr/>
          <a:lstStyle/>
          <a:p>
            <a:fld id="{4CD89E2C-F030-4B01-B37D-A04DF75C1DB7}" type="datetimeFigureOut">
              <a:rPr lang="en-US" smtClean="0"/>
              <a:pPr/>
              <a:t>12/11/2025</a:t>
            </a:fld>
            <a:endParaRPr lang="en-US"/>
          </a:p>
        </p:txBody>
      </p:sp>
      <p:sp>
        <p:nvSpPr>
          <p:cNvPr id="8" name="Footer Placeholder 7">
            <a:extLst>
              <a:ext uri="{FF2B5EF4-FFF2-40B4-BE49-F238E27FC236}">
                <a16:creationId xmlns:a16="http://schemas.microsoft.com/office/drawing/2014/main" xmlns="" id="{0C11FF13-46C1-4512-BC25-0B1BC98012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5AE5ABFD-0688-4E4C-8B16-C7C6E8DDD51C}"/>
              </a:ext>
            </a:extLst>
          </p:cNvPr>
          <p:cNvSpPr>
            <a:spLocks noGrp="1"/>
          </p:cNvSpPr>
          <p:nvPr>
            <p:ph type="sldNum" sz="quarter" idx="12"/>
          </p:nvPr>
        </p:nvSpPr>
        <p:spPr/>
        <p:txBody>
          <a:bodyPr/>
          <a:lstStyle/>
          <a:p>
            <a:fld id="{A3F94332-47FC-4DB0-A8CA-7BE79229EFD4}" type="slidenum">
              <a:rPr lang="en-US" smtClean="0"/>
              <a:pPr/>
              <a:t>‹#›</a:t>
            </a:fld>
            <a:endParaRPr lang="en-US"/>
          </a:p>
        </p:txBody>
      </p:sp>
    </p:spTree>
    <p:extLst>
      <p:ext uri="{BB962C8B-B14F-4D97-AF65-F5344CB8AC3E}">
        <p14:creationId xmlns:p14="http://schemas.microsoft.com/office/powerpoint/2010/main" xmlns="" val="2651455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06D957-A3B5-4D95-8379-C2A5F41C36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1881B587-0134-4F8C-9074-8C0063EE56C5}"/>
              </a:ext>
            </a:extLst>
          </p:cNvPr>
          <p:cNvSpPr>
            <a:spLocks noGrp="1"/>
          </p:cNvSpPr>
          <p:nvPr>
            <p:ph type="dt" sz="half" idx="10"/>
          </p:nvPr>
        </p:nvSpPr>
        <p:spPr/>
        <p:txBody>
          <a:bodyPr/>
          <a:lstStyle/>
          <a:p>
            <a:fld id="{4CD89E2C-F030-4B01-B37D-A04DF75C1DB7}" type="datetimeFigureOut">
              <a:rPr lang="en-US" smtClean="0"/>
              <a:pPr/>
              <a:t>12/11/2025</a:t>
            </a:fld>
            <a:endParaRPr lang="en-US"/>
          </a:p>
        </p:txBody>
      </p:sp>
      <p:sp>
        <p:nvSpPr>
          <p:cNvPr id="4" name="Footer Placeholder 3">
            <a:extLst>
              <a:ext uri="{FF2B5EF4-FFF2-40B4-BE49-F238E27FC236}">
                <a16:creationId xmlns:a16="http://schemas.microsoft.com/office/drawing/2014/main" xmlns="" id="{8F285130-C0EF-4A4E-8E35-1991F897391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B91C80AB-3AB5-437A-B486-1DD1A72D048C}"/>
              </a:ext>
            </a:extLst>
          </p:cNvPr>
          <p:cNvSpPr>
            <a:spLocks noGrp="1"/>
          </p:cNvSpPr>
          <p:nvPr>
            <p:ph type="sldNum" sz="quarter" idx="12"/>
          </p:nvPr>
        </p:nvSpPr>
        <p:spPr/>
        <p:txBody>
          <a:bodyPr/>
          <a:lstStyle/>
          <a:p>
            <a:fld id="{A3F94332-47FC-4DB0-A8CA-7BE79229EFD4}" type="slidenum">
              <a:rPr lang="en-US" smtClean="0"/>
              <a:pPr/>
              <a:t>‹#›</a:t>
            </a:fld>
            <a:endParaRPr lang="en-US"/>
          </a:p>
        </p:txBody>
      </p:sp>
    </p:spTree>
    <p:extLst>
      <p:ext uri="{BB962C8B-B14F-4D97-AF65-F5344CB8AC3E}">
        <p14:creationId xmlns:p14="http://schemas.microsoft.com/office/powerpoint/2010/main" xmlns="" val="2991717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5770CCAB-279A-4712-807A-6C621E5A2A1A}"/>
              </a:ext>
            </a:extLst>
          </p:cNvPr>
          <p:cNvSpPr>
            <a:spLocks noGrp="1"/>
          </p:cNvSpPr>
          <p:nvPr>
            <p:ph type="dt" sz="half" idx="10"/>
          </p:nvPr>
        </p:nvSpPr>
        <p:spPr/>
        <p:txBody>
          <a:bodyPr/>
          <a:lstStyle/>
          <a:p>
            <a:fld id="{4CD89E2C-F030-4B01-B37D-A04DF75C1DB7}" type="datetimeFigureOut">
              <a:rPr lang="en-US" smtClean="0"/>
              <a:pPr/>
              <a:t>12/11/2025</a:t>
            </a:fld>
            <a:endParaRPr lang="en-US"/>
          </a:p>
        </p:txBody>
      </p:sp>
      <p:sp>
        <p:nvSpPr>
          <p:cNvPr id="3" name="Footer Placeholder 2">
            <a:extLst>
              <a:ext uri="{FF2B5EF4-FFF2-40B4-BE49-F238E27FC236}">
                <a16:creationId xmlns:a16="http://schemas.microsoft.com/office/drawing/2014/main" xmlns="" id="{0E9D16B9-68EC-4362-A93F-44BFBA2BDD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25ACE022-71D9-4A6D-AE39-0C0A82BDC167}"/>
              </a:ext>
            </a:extLst>
          </p:cNvPr>
          <p:cNvSpPr>
            <a:spLocks noGrp="1"/>
          </p:cNvSpPr>
          <p:nvPr>
            <p:ph type="sldNum" sz="quarter" idx="12"/>
          </p:nvPr>
        </p:nvSpPr>
        <p:spPr/>
        <p:txBody>
          <a:bodyPr/>
          <a:lstStyle/>
          <a:p>
            <a:fld id="{A3F94332-47FC-4DB0-A8CA-7BE79229EFD4}" type="slidenum">
              <a:rPr lang="en-US" smtClean="0"/>
              <a:pPr/>
              <a:t>‹#›</a:t>
            </a:fld>
            <a:endParaRPr lang="en-US"/>
          </a:p>
        </p:txBody>
      </p:sp>
    </p:spTree>
    <p:extLst>
      <p:ext uri="{BB962C8B-B14F-4D97-AF65-F5344CB8AC3E}">
        <p14:creationId xmlns:p14="http://schemas.microsoft.com/office/powerpoint/2010/main" xmlns="" val="1996396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01BF0F-F91E-4219-B28E-4241AAF0C1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6AA32C2D-C5B1-472A-9413-C823F6CCF3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F4B62DAB-6CCD-442D-B915-0859696A5F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9FA6D913-D015-4470-BE1B-CC8FF71B1BF8}"/>
              </a:ext>
            </a:extLst>
          </p:cNvPr>
          <p:cNvSpPr>
            <a:spLocks noGrp="1"/>
          </p:cNvSpPr>
          <p:nvPr>
            <p:ph type="dt" sz="half" idx="10"/>
          </p:nvPr>
        </p:nvSpPr>
        <p:spPr/>
        <p:txBody>
          <a:bodyPr/>
          <a:lstStyle/>
          <a:p>
            <a:fld id="{4CD89E2C-F030-4B01-B37D-A04DF75C1DB7}" type="datetimeFigureOut">
              <a:rPr lang="en-US" smtClean="0"/>
              <a:pPr/>
              <a:t>12/11/2025</a:t>
            </a:fld>
            <a:endParaRPr lang="en-US"/>
          </a:p>
        </p:txBody>
      </p:sp>
      <p:sp>
        <p:nvSpPr>
          <p:cNvPr id="6" name="Footer Placeholder 5">
            <a:extLst>
              <a:ext uri="{FF2B5EF4-FFF2-40B4-BE49-F238E27FC236}">
                <a16:creationId xmlns:a16="http://schemas.microsoft.com/office/drawing/2014/main" xmlns="" id="{ADD410DF-D6E7-4820-9774-D4A729DA63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D158D39A-50AE-45BA-B3AE-6B051BDB7756}"/>
              </a:ext>
            </a:extLst>
          </p:cNvPr>
          <p:cNvSpPr>
            <a:spLocks noGrp="1"/>
          </p:cNvSpPr>
          <p:nvPr>
            <p:ph type="sldNum" sz="quarter" idx="12"/>
          </p:nvPr>
        </p:nvSpPr>
        <p:spPr/>
        <p:txBody>
          <a:bodyPr/>
          <a:lstStyle/>
          <a:p>
            <a:fld id="{A3F94332-47FC-4DB0-A8CA-7BE79229EFD4}" type="slidenum">
              <a:rPr lang="en-US" smtClean="0"/>
              <a:pPr/>
              <a:t>‹#›</a:t>
            </a:fld>
            <a:endParaRPr lang="en-US"/>
          </a:p>
        </p:txBody>
      </p:sp>
    </p:spTree>
    <p:extLst>
      <p:ext uri="{BB962C8B-B14F-4D97-AF65-F5344CB8AC3E}">
        <p14:creationId xmlns:p14="http://schemas.microsoft.com/office/powerpoint/2010/main" xmlns="" val="736952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FAA49B-5DF1-43F7-802F-996815AD1D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9B4765E-3737-4DF8-9EF9-DEC9D6B488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06160582-654C-43E7-ACAA-F0926A6ACB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8ABA9914-7582-4EAB-BD10-B2AADD62EE14}"/>
              </a:ext>
            </a:extLst>
          </p:cNvPr>
          <p:cNvSpPr>
            <a:spLocks noGrp="1"/>
          </p:cNvSpPr>
          <p:nvPr>
            <p:ph type="dt" sz="half" idx="10"/>
          </p:nvPr>
        </p:nvSpPr>
        <p:spPr/>
        <p:txBody>
          <a:bodyPr/>
          <a:lstStyle/>
          <a:p>
            <a:fld id="{4CD89E2C-F030-4B01-B37D-A04DF75C1DB7}" type="datetimeFigureOut">
              <a:rPr lang="en-US" smtClean="0"/>
              <a:pPr/>
              <a:t>12/11/2025</a:t>
            </a:fld>
            <a:endParaRPr lang="en-US"/>
          </a:p>
        </p:txBody>
      </p:sp>
      <p:sp>
        <p:nvSpPr>
          <p:cNvPr id="6" name="Footer Placeholder 5">
            <a:extLst>
              <a:ext uri="{FF2B5EF4-FFF2-40B4-BE49-F238E27FC236}">
                <a16:creationId xmlns:a16="http://schemas.microsoft.com/office/drawing/2014/main" xmlns="" id="{F64C5DEF-89FE-4E3F-A06D-7992E50279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27FE834-85A3-4B9E-97D8-6C30071DFDB0}"/>
              </a:ext>
            </a:extLst>
          </p:cNvPr>
          <p:cNvSpPr>
            <a:spLocks noGrp="1"/>
          </p:cNvSpPr>
          <p:nvPr>
            <p:ph type="sldNum" sz="quarter" idx="12"/>
          </p:nvPr>
        </p:nvSpPr>
        <p:spPr/>
        <p:txBody>
          <a:bodyPr/>
          <a:lstStyle/>
          <a:p>
            <a:fld id="{A3F94332-47FC-4DB0-A8CA-7BE79229EFD4}" type="slidenum">
              <a:rPr lang="en-US" smtClean="0"/>
              <a:pPr/>
              <a:t>‹#›</a:t>
            </a:fld>
            <a:endParaRPr lang="en-US"/>
          </a:p>
        </p:txBody>
      </p:sp>
    </p:spTree>
    <p:extLst>
      <p:ext uri="{BB962C8B-B14F-4D97-AF65-F5344CB8AC3E}">
        <p14:creationId xmlns:p14="http://schemas.microsoft.com/office/powerpoint/2010/main" xmlns="" val="4260518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054AB3-7F76-4F61-9A75-86E058958C8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6F09BB93-79EE-4147-B761-0868878B2D1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CFD0D96-C2E8-4738-A1C6-05CC91D3CBD4}"/>
              </a:ext>
            </a:extLst>
          </p:cNvPr>
          <p:cNvSpPr>
            <a:spLocks noGrp="1"/>
          </p:cNvSpPr>
          <p:nvPr>
            <p:ph type="dt" sz="half" idx="10"/>
          </p:nvPr>
        </p:nvSpPr>
        <p:spPr/>
        <p:txBody>
          <a:bodyPr/>
          <a:lstStyle/>
          <a:p>
            <a:fld id="{4CD89E2C-F030-4B01-B37D-A04DF75C1DB7}" type="datetimeFigureOut">
              <a:rPr lang="en-US" smtClean="0"/>
              <a:pPr/>
              <a:t>12/11/2025</a:t>
            </a:fld>
            <a:endParaRPr lang="en-US"/>
          </a:p>
        </p:txBody>
      </p:sp>
      <p:sp>
        <p:nvSpPr>
          <p:cNvPr id="5" name="Footer Placeholder 4">
            <a:extLst>
              <a:ext uri="{FF2B5EF4-FFF2-40B4-BE49-F238E27FC236}">
                <a16:creationId xmlns:a16="http://schemas.microsoft.com/office/drawing/2014/main" xmlns="" id="{4F43C1B1-23E1-41C6-9A3E-9C0198ACA9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EE9974E-5644-40EB-878E-39E962CD5876}"/>
              </a:ext>
            </a:extLst>
          </p:cNvPr>
          <p:cNvSpPr>
            <a:spLocks noGrp="1"/>
          </p:cNvSpPr>
          <p:nvPr>
            <p:ph type="sldNum" sz="quarter" idx="12"/>
          </p:nvPr>
        </p:nvSpPr>
        <p:spPr/>
        <p:txBody>
          <a:bodyPr/>
          <a:lstStyle/>
          <a:p>
            <a:fld id="{A3F94332-47FC-4DB0-A8CA-7BE79229EFD4}" type="slidenum">
              <a:rPr lang="en-US" smtClean="0"/>
              <a:pPr/>
              <a:t>‹#›</a:t>
            </a:fld>
            <a:endParaRPr lang="en-US"/>
          </a:p>
        </p:txBody>
      </p:sp>
    </p:spTree>
    <p:extLst>
      <p:ext uri="{BB962C8B-B14F-4D97-AF65-F5344CB8AC3E}">
        <p14:creationId xmlns:p14="http://schemas.microsoft.com/office/powerpoint/2010/main" xmlns="" val="385044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46D08CB-3150-4030-A309-E603E715DA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27990830-3A61-489D-918C-B6E4C33ECCA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9634781-E09F-4ED0-A5EB-A2C91A5C8D97}"/>
              </a:ext>
            </a:extLst>
          </p:cNvPr>
          <p:cNvSpPr>
            <a:spLocks noGrp="1"/>
          </p:cNvSpPr>
          <p:nvPr>
            <p:ph type="dt" sz="half" idx="10"/>
          </p:nvPr>
        </p:nvSpPr>
        <p:spPr/>
        <p:txBody>
          <a:bodyPr/>
          <a:lstStyle/>
          <a:p>
            <a:fld id="{4CD89E2C-F030-4B01-B37D-A04DF75C1DB7}" type="datetimeFigureOut">
              <a:rPr lang="en-US" smtClean="0"/>
              <a:pPr/>
              <a:t>12/11/2025</a:t>
            </a:fld>
            <a:endParaRPr lang="en-US"/>
          </a:p>
        </p:txBody>
      </p:sp>
      <p:sp>
        <p:nvSpPr>
          <p:cNvPr id="5" name="Footer Placeholder 4">
            <a:extLst>
              <a:ext uri="{FF2B5EF4-FFF2-40B4-BE49-F238E27FC236}">
                <a16:creationId xmlns:a16="http://schemas.microsoft.com/office/drawing/2014/main" xmlns="" id="{791E1F0C-D364-4AAD-8E4B-5BCCD86D2E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0DAB98F-32AA-4F0B-8FF6-4BBFBC3D0551}"/>
              </a:ext>
            </a:extLst>
          </p:cNvPr>
          <p:cNvSpPr>
            <a:spLocks noGrp="1"/>
          </p:cNvSpPr>
          <p:nvPr>
            <p:ph type="sldNum" sz="quarter" idx="12"/>
          </p:nvPr>
        </p:nvSpPr>
        <p:spPr/>
        <p:txBody>
          <a:bodyPr/>
          <a:lstStyle/>
          <a:p>
            <a:fld id="{A3F94332-47FC-4DB0-A8CA-7BE79229EFD4}" type="slidenum">
              <a:rPr lang="en-US" smtClean="0"/>
              <a:pPr/>
              <a:t>‹#›</a:t>
            </a:fld>
            <a:endParaRPr lang="en-US"/>
          </a:p>
        </p:txBody>
      </p:sp>
    </p:spTree>
    <p:extLst>
      <p:ext uri="{BB962C8B-B14F-4D97-AF65-F5344CB8AC3E}">
        <p14:creationId xmlns:p14="http://schemas.microsoft.com/office/powerpoint/2010/main" xmlns="" val="3637267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6">
                <a:lumMod val="60000"/>
                <a:lumOff val="40000"/>
              </a:schemeClr>
            </a:gs>
            <a:gs pos="96000">
              <a:schemeClr val="accent6">
                <a:lumMod val="20000"/>
                <a:lumOff val="80000"/>
              </a:schemeClr>
            </a:gs>
            <a:gs pos="100000">
              <a:schemeClr val="tx2"/>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8D5B918-2B67-44FD-BA36-3A342B2AC3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D526286D-3031-4B32-9024-91AD6BE976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41DD986-7C51-41B7-BDB6-7FFA9EC778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D89E2C-F030-4B01-B37D-A04DF75C1DB7}" type="datetimeFigureOut">
              <a:rPr lang="en-US" smtClean="0"/>
              <a:pPr/>
              <a:t>12/11/2025</a:t>
            </a:fld>
            <a:endParaRPr lang="en-US"/>
          </a:p>
        </p:txBody>
      </p:sp>
      <p:sp>
        <p:nvSpPr>
          <p:cNvPr id="5" name="Footer Placeholder 4">
            <a:extLst>
              <a:ext uri="{FF2B5EF4-FFF2-40B4-BE49-F238E27FC236}">
                <a16:creationId xmlns:a16="http://schemas.microsoft.com/office/drawing/2014/main" xmlns="" id="{2FC3EC96-992F-4081-820A-626D918270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AE8789AC-D0BF-40D0-A308-E7D8A53EB6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94332-47FC-4DB0-A8CA-7BE79229EFD4}" type="slidenum">
              <a:rPr lang="en-US" smtClean="0"/>
              <a:pPr/>
              <a:t>‹#›</a:t>
            </a:fld>
            <a:endParaRPr lang="en-US"/>
          </a:p>
        </p:txBody>
      </p:sp>
    </p:spTree>
    <p:extLst>
      <p:ext uri="{BB962C8B-B14F-4D97-AF65-F5344CB8AC3E}">
        <p14:creationId xmlns:p14="http://schemas.microsoft.com/office/powerpoint/2010/main" xmlns="" val="35005484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1F5757-225F-419E-8CB0-383C2D2BA31D}"/>
              </a:ext>
            </a:extLst>
          </p:cNvPr>
          <p:cNvSpPr>
            <a:spLocks noGrp="1"/>
          </p:cNvSpPr>
          <p:nvPr>
            <p:ph type="ctrTitle"/>
          </p:nvPr>
        </p:nvSpPr>
        <p:spPr>
          <a:xfrm>
            <a:off x="1524000" y="1122363"/>
            <a:ext cx="9144000" cy="719689"/>
          </a:xfrm>
        </p:spPr>
        <p:txBody>
          <a:bodyPr>
            <a:normAutofit fontScale="90000"/>
          </a:bodyPr>
          <a:lstStyle/>
          <a:p>
            <a:r>
              <a:rPr lang="en-US" dirty="0"/>
              <a:t>OWNERSHIP AND POSSESSION</a:t>
            </a:r>
          </a:p>
        </p:txBody>
      </p:sp>
      <p:sp>
        <p:nvSpPr>
          <p:cNvPr id="3" name="Subtitle 2">
            <a:extLst>
              <a:ext uri="{FF2B5EF4-FFF2-40B4-BE49-F238E27FC236}">
                <a16:creationId xmlns:a16="http://schemas.microsoft.com/office/drawing/2014/main" xmlns="" id="{7D679A90-97FE-4E3C-A737-1F22978FB322}"/>
              </a:ext>
            </a:extLst>
          </p:cNvPr>
          <p:cNvSpPr>
            <a:spLocks noGrp="1"/>
          </p:cNvSpPr>
          <p:nvPr>
            <p:ph type="subTitle" idx="1"/>
          </p:nvPr>
        </p:nvSpPr>
        <p:spPr/>
        <p:txBody>
          <a:bodyPr>
            <a:normAutofit/>
          </a:bodyPr>
          <a:lstStyle/>
          <a:p>
            <a:r>
              <a:rPr lang="en-US" dirty="0"/>
              <a:t>LECTURE- 10</a:t>
            </a:r>
          </a:p>
          <a:p>
            <a:r>
              <a:rPr lang="en-US" dirty="0"/>
              <a:t>By </a:t>
            </a:r>
          </a:p>
          <a:p>
            <a:r>
              <a:rPr lang="en-US" dirty="0"/>
              <a:t>Lecturer Humaira </a:t>
            </a:r>
            <a:r>
              <a:rPr lang="en-US" dirty="0" err="1"/>
              <a:t>Jatoi</a:t>
            </a:r>
            <a:endParaRPr lang="en-US" dirty="0"/>
          </a:p>
        </p:txBody>
      </p:sp>
    </p:spTree>
    <p:extLst>
      <p:ext uri="{BB962C8B-B14F-4D97-AF65-F5344CB8AC3E}">
        <p14:creationId xmlns:p14="http://schemas.microsoft.com/office/powerpoint/2010/main" xmlns="" val="3383961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64ADFA-BA2F-4D73-86BD-0322F77ECC48}"/>
              </a:ext>
            </a:extLst>
          </p:cNvPr>
          <p:cNvSpPr>
            <a:spLocks noGrp="1"/>
          </p:cNvSpPr>
          <p:nvPr>
            <p:ph type="title"/>
          </p:nvPr>
        </p:nvSpPr>
        <p:spPr>
          <a:xfrm>
            <a:off x="1691234" y="372234"/>
            <a:ext cx="9571125" cy="308803"/>
          </a:xfrm>
        </p:spPr>
        <p:txBody>
          <a:bodyPr>
            <a:normAutofit fontScale="90000"/>
          </a:bodyPr>
          <a:lstStyle/>
          <a:p>
            <a:r>
              <a:rPr lang="en-US" b="1" u="sng" dirty="0"/>
              <a:t>Property Rights in Islam</a:t>
            </a:r>
          </a:p>
        </p:txBody>
      </p:sp>
      <p:sp>
        <p:nvSpPr>
          <p:cNvPr id="3" name="Content Placeholder 2">
            <a:extLst>
              <a:ext uri="{FF2B5EF4-FFF2-40B4-BE49-F238E27FC236}">
                <a16:creationId xmlns:a16="http://schemas.microsoft.com/office/drawing/2014/main" xmlns="" id="{1074F46E-29D8-4419-BF19-86BBD23C17EF}"/>
              </a:ext>
            </a:extLst>
          </p:cNvPr>
          <p:cNvSpPr>
            <a:spLocks noGrp="1"/>
          </p:cNvSpPr>
          <p:nvPr>
            <p:ph idx="1"/>
          </p:nvPr>
        </p:nvSpPr>
        <p:spPr>
          <a:xfrm>
            <a:off x="1173345" y="1092425"/>
            <a:ext cx="9297750" cy="4741934"/>
          </a:xfrm>
        </p:spPr>
        <p:txBody>
          <a:bodyPr>
            <a:normAutofit fontScale="92500" lnSpcReduction="10000"/>
          </a:bodyPr>
          <a:lstStyle/>
          <a:p>
            <a:pPr algn="just"/>
            <a:r>
              <a:rPr lang="en-US" dirty="0"/>
              <a:t>Ownership rights in Islam originate from the concept of </a:t>
            </a:r>
            <a:r>
              <a:rPr lang="en-US" dirty="0" err="1"/>
              <a:t>khilafah</a:t>
            </a:r>
            <a:r>
              <a:rPr lang="en-US" dirty="0"/>
              <a:t> (stewardship), which is a constituent of the Islamic faith. The Shariah clearly and explicitly defines property rights and the institutions that safeguard them. </a:t>
            </a:r>
          </a:p>
          <a:p>
            <a:pPr algn="just"/>
            <a:r>
              <a:rPr lang="en-US" dirty="0"/>
              <a:t>Meanwhile, there exist certain ethical and legal obligations that govern the acquisition of private ownership. The use of whatever is owned is restricted by the prohibition of </a:t>
            </a:r>
            <a:r>
              <a:rPr lang="en-US" dirty="0" err="1"/>
              <a:t>ribā</a:t>
            </a:r>
            <a:r>
              <a:rPr lang="en-US" dirty="0"/>
              <a:t> and the legal obligation of paying zakat. </a:t>
            </a:r>
          </a:p>
          <a:p>
            <a:pPr algn="just"/>
            <a:r>
              <a:rPr lang="en-US" dirty="0"/>
              <a:t>Possession in law recognizes a person’s right to possess an object even though he is not physically in possession of it. </a:t>
            </a:r>
          </a:p>
          <a:p>
            <a:pPr algn="just"/>
            <a:r>
              <a:rPr lang="en-US" dirty="0"/>
              <a:t>On the other hand, ownership is exclusively a legal concept. Apart from this, possession is a factual concept, whereas ownership is a strictly legal concept.</a:t>
            </a:r>
          </a:p>
        </p:txBody>
      </p:sp>
    </p:spTree>
    <p:extLst>
      <p:ext uri="{BB962C8B-B14F-4D97-AF65-F5344CB8AC3E}">
        <p14:creationId xmlns:p14="http://schemas.microsoft.com/office/powerpoint/2010/main" xmlns="" val="356239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12CE87-C61F-4DDC-9FB5-F7A0323E5117}"/>
              </a:ext>
            </a:extLst>
          </p:cNvPr>
          <p:cNvSpPr>
            <a:spLocks noGrp="1"/>
          </p:cNvSpPr>
          <p:nvPr>
            <p:ph type="title"/>
          </p:nvPr>
        </p:nvSpPr>
        <p:spPr>
          <a:xfrm>
            <a:off x="1869260" y="558350"/>
            <a:ext cx="9484540" cy="315410"/>
          </a:xfrm>
        </p:spPr>
        <p:txBody>
          <a:bodyPr>
            <a:normAutofit fontScale="90000"/>
          </a:bodyPr>
          <a:lstStyle/>
          <a:p>
            <a:r>
              <a:rPr lang="en-US" b="1" u="sng" dirty="0"/>
              <a:t>Property Rights in Islam(Cont.)</a:t>
            </a:r>
          </a:p>
        </p:txBody>
      </p:sp>
      <p:sp>
        <p:nvSpPr>
          <p:cNvPr id="3" name="Content Placeholder 2">
            <a:extLst>
              <a:ext uri="{FF2B5EF4-FFF2-40B4-BE49-F238E27FC236}">
                <a16:creationId xmlns:a16="http://schemas.microsoft.com/office/drawing/2014/main" xmlns="" id="{E15D6ED4-B7EA-4A01-BCDF-7D8C58179B99}"/>
              </a:ext>
            </a:extLst>
          </p:cNvPr>
          <p:cNvSpPr>
            <a:spLocks noGrp="1"/>
          </p:cNvSpPr>
          <p:nvPr>
            <p:ph idx="1"/>
          </p:nvPr>
        </p:nvSpPr>
        <p:spPr>
          <a:xfrm>
            <a:off x="2427610" y="1683143"/>
            <a:ext cx="8051575" cy="3876085"/>
          </a:xfrm>
        </p:spPr>
        <p:txBody>
          <a:bodyPr>
            <a:normAutofit fontScale="47500" lnSpcReduction="20000"/>
          </a:bodyPr>
          <a:lstStyle/>
          <a:p>
            <a:pPr marL="0" indent="0" algn="just">
              <a:lnSpc>
                <a:spcPct val="120000"/>
              </a:lnSpc>
              <a:buNone/>
            </a:pPr>
            <a:r>
              <a:rPr lang="en-US" dirty="0"/>
              <a:t>Individuals’ right to property is governed by both of these concepts together. But these two concepts are pretty interrelated, and hence it is essential to understand and evaluate the difference between both terms. </a:t>
            </a:r>
          </a:p>
          <a:p>
            <a:pPr marL="0" indent="0" algn="just">
              <a:lnSpc>
                <a:spcPct val="120000"/>
              </a:lnSpc>
              <a:buNone/>
            </a:pPr>
            <a:r>
              <a:rPr lang="en-US" b="1" dirty="0"/>
              <a:t>Meaning of Ownership</a:t>
            </a:r>
          </a:p>
          <a:p>
            <a:pPr marL="0" indent="0" algn="just">
              <a:lnSpc>
                <a:spcPct val="120000"/>
              </a:lnSpc>
              <a:buNone/>
            </a:pPr>
            <a:r>
              <a:rPr lang="en-US" dirty="0"/>
              <a:t>The relationship between a person and property and the right that’s vested in him is referred to as ownership. </a:t>
            </a:r>
          </a:p>
          <a:p>
            <a:pPr marL="0" indent="0" algn="just">
              <a:lnSpc>
                <a:spcPct val="120000"/>
              </a:lnSpc>
              <a:buNone/>
            </a:pPr>
            <a:r>
              <a:rPr lang="en-US" dirty="0"/>
              <a:t>The right to a property is the only thing that can be owned. To put it another way, a thing cannot be owned but can have a right over it. </a:t>
            </a:r>
          </a:p>
          <a:p>
            <a:pPr marL="0" indent="0" algn="just">
              <a:lnSpc>
                <a:spcPct val="120000"/>
              </a:lnSpc>
              <a:buNone/>
            </a:pPr>
            <a:r>
              <a:rPr lang="en-US" dirty="0"/>
              <a:t>Ownership, according to Hebert, is a broad. It’s a collection of four rights:</a:t>
            </a:r>
          </a:p>
          <a:p>
            <a:pPr algn="just">
              <a:lnSpc>
                <a:spcPct val="120000"/>
              </a:lnSpc>
            </a:pPr>
            <a:r>
              <a:rPr lang="en-US" dirty="0"/>
              <a:t>The right to use something.</a:t>
            </a:r>
          </a:p>
          <a:p>
            <a:pPr algn="just">
              <a:lnSpc>
                <a:spcPct val="120000"/>
              </a:lnSpc>
            </a:pPr>
            <a:r>
              <a:rPr lang="en-US" dirty="0"/>
              <a:t>The right to prevent others from utilizing the item.</a:t>
            </a:r>
          </a:p>
          <a:p>
            <a:pPr algn="just">
              <a:lnSpc>
                <a:spcPct val="120000"/>
              </a:lnSpc>
            </a:pPr>
            <a:r>
              <a:rPr lang="en-US" dirty="0"/>
              <a:t>Right to dispose of the item.</a:t>
            </a:r>
          </a:p>
          <a:p>
            <a:pPr algn="just">
              <a:lnSpc>
                <a:spcPct val="120000"/>
              </a:lnSpc>
            </a:pPr>
            <a:r>
              <a:rPr lang="en-US" dirty="0"/>
              <a:t>The right to destroy the object.</a:t>
            </a:r>
          </a:p>
          <a:p>
            <a:endParaRPr lang="en-US" dirty="0"/>
          </a:p>
        </p:txBody>
      </p:sp>
    </p:spTree>
    <p:extLst>
      <p:ext uri="{BB962C8B-B14F-4D97-AF65-F5344CB8AC3E}">
        <p14:creationId xmlns:p14="http://schemas.microsoft.com/office/powerpoint/2010/main" xmlns="" val="3899489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8811D0-45B8-4225-BDBE-082F8487BC58}"/>
              </a:ext>
            </a:extLst>
          </p:cNvPr>
          <p:cNvSpPr>
            <a:spLocks noGrp="1"/>
          </p:cNvSpPr>
          <p:nvPr>
            <p:ph type="title"/>
          </p:nvPr>
        </p:nvSpPr>
        <p:spPr>
          <a:xfrm>
            <a:off x="1626499" y="469338"/>
            <a:ext cx="9600300" cy="394262"/>
          </a:xfrm>
        </p:spPr>
        <p:txBody>
          <a:bodyPr>
            <a:normAutofit fontScale="90000"/>
          </a:bodyPr>
          <a:lstStyle/>
          <a:p>
            <a:r>
              <a:rPr lang="en-US" b="1" u="sng" dirty="0"/>
              <a:t>Modes of Acquisition of Ownership</a:t>
            </a:r>
          </a:p>
        </p:txBody>
      </p:sp>
      <p:sp>
        <p:nvSpPr>
          <p:cNvPr id="3" name="Content Placeholder 2">
            <a:extLst>
              <a:ext uri="{FF2B5EF4-FFF2-40B4-BE49-F238E27FC236}">
                <a16:creationId xmlns:a16="http://schemas.microsoft.com/office/drawing/2014/main" xmlns="" id="{4F1045C4-F0E0-473F-8B05-205EA4F20970}"/>
              </a:ext>
            </a:extLst>
          </p:cNvPr>
          <p:cNvSpPr>
            <a:spLocks noGrp="1"/>
          </p:cNvSpPr>
          <p:nvPr>
            <p:ph idx="1"/>
          </p:nvPr>
        </p:nvSpPr>
        <p:spPr>
          <a:xfrm>
            <a:off x="1950180" y="1561763"/>
            <a:ext cx="7363753" cy="4086478"/>
          </a:xfrm>
        </p:spPr>
        <p:txBody>
          <a:bodyPr>
            <a:normAutofit fontScale="70000" lnSpcReduction="20000"/>
          </a:bodyPr>
          <a:lstStyle/>
          <a:p>
            <a:pPr marL="0" indent="0" algn="just">
              <a:lnSpc>
                <a:spcPct val="100000"/>
              </a:lnSpc>
              <a:buNone/>
            </a:pPr>
            <a:r>
              <a:rPr lang="en-US" dirty="0"/>
              <a:t>The ownership can be acquired in two ways:</a:t>
            </a:r>
          </a:p>
          <a:p>
            <a:pPr marL="0" indent="0" algn="just">
              <a:lnSpc>
                <a:spcPct val="100000"/>
              </a:lnSpc>
              <a:buNone/>
            </a:pPr>
            <a:endParaRPr lang="en-US" sz="400" dirty="0"/>
          </a:p>
          <a:p>
            <a:pPr algn="just">
              <a:lnSpc>
                <a:spcPct val="100000"/>
              </a:lnSpc>
            </a:pPr>
            <a:r>
              <a:rPr lang="en-US" b="1" dirty="0"/>
              <a:t>Original Mode</a:t>
            </a:r>
          </a:p>
          <a:p>
            <a:pPr marL="0" indent="0" algn="just">
              <a:lnSpc>
                <a:spcPct val="100000"/>
              </a:lnSpc>
              <a:buNone/>
            </a:pPr>
            <a:r>
              <a:rPr lang="en-US" dirty="0"/>
              <a:t>The owner obtains ownership of something that does not have an owner. They’re known as </a:t>
            </a:r>
            <a:r>
              <a:rPr lang="en-US" b="1" dirty="0"/>
              <a:t>res </a:t>
            </a:r>
            <a:r>
              <a:rPr lang="en-US" b="1" dirty="0" err="1"/>
              <a:t>nullis</a:t>
            </a:r>
            <a:r>
              <a:rPr lang="en-US" dirty="0"/>
              <a:t>. No one could claim ownership of such a thing. It can be obtained through admittance, occupation, or specification. For example: </a:t>
            </a:r>
            <a:r>
              <a:rPr lang="en-US" dirty="0" err="1"/>
              <a:t>Mr</a:t>
            </a:r>
            <a:r>
              <a:rPr lang="en-US" dirty="0"/>
              <a:t> A took the registry of the land that does not have an owner.</a:t>
            </a:r>
          </a:p>
          <a:p>
            <a:pPr algn="just">
              <a:lnSpc>
                <a:spcPct val="100000"/>
              </a:lnSpc>
            </a:pPr>
            <a:r>
              <a:rPr lang="en-US" b="1" dirty="0"/>
              <a:t>Derivative Mode</a:t>
            </a:r>
          </a:p>
          <a:p>
            <a:pPr marL="0" indent="0" algn="just">
              <a:lnSpc>
                <a:spcPct val="100000"/>
              </a:lnSpc>
              <a:buNone/>
            </a:pPr>
            <a:r>
              <a:rPr lang="en-US" dirty="0"/>
              <a:t>In this form, the owner purchases the property from the prior or original owner. It is only a transfer of existing ownership, not a relationship of ownership, in which the buyer obtains ownership from the seller. For example: A purchases a house owned by B after completing all the formalities.</a:t>
            </a:r>
          </a:p>
          <a:p>
            <a:endParaRPr lang="en-US" dirty="0"/>
          </a:p>
        </p:txBody>
      </p:sp>
    </p:spTree>
    <p:extLst>
      <p:ext uri="{BB962C8B-B14F-4D97-AF65-F5344CB8AC3E}">
        <p14:creationId xmlns:p14="http://schemas.microsoft.com/office/powerpoint/2010/main" xmlns="" val="1182673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EABD7B-D468-4F99-9B15-C9412D0FF770}"/>
              </a:ext>
            </a:extLst>
          </p:cNvPr>
          <p:cNvSpPr>
            <a:spLocks noGrp="1"/>
          </p:cNvSpPr>
          <p:nvPr>
            <p:ph type="title"/>
          </p:nvPr>
        </p:nvSpPr>
        <p:spPr>
          <a:xfrm>
            <a:off x="2095837" y="776835"/>
            <a:ext cx="9007110" cy="356754"/>
          </a:xfrm>
        </p:spPr>
        <p:txBody>
          <a:bodyPr>
            <a:normAutofit fontScale="90000"/>
          </a:bodyPr>
          <a:lstStyle/>
          <a:p>
            <a:r>
              <a:rPr lang="en-US" b="1" dirty="0"/>
              <a:t>Kinds of Ownership</a:t>
            </a:r>
            <a:endParaRPr lang="en-US" dirty="0"/>
          </a:p>
        </p:txBody>
      </p:sp>
      <p:sp>
        <p:nvSpPr>
          <p:cNvPr id="3" name="Content Placeholder 2">
            <a:extLst>
              <a:ext uri="{FF2B5EF4-FFF2-40B4-BE49-F238E27FC236}">
                <a16:creationId xmlns:a16="http://schemas.microsoft.com/office/drawing/2014/main" xmlns="" id="{01D6F269-3531-477C-A72C-1C34D59A501F}"/>
              </a:ext>
            </a:extLst>
          </p:cNvPr>
          <p:cNvSpPr>
            <a:spLocks noGrp="1"/>
          </p:cNvSpPr>
          <p:nvPr>
            <p:ph idx="1"/>
          </p:nvPr>
        </p:nvSpPr>
        <p:spPr>
          <a:xfrm>
            <a:off x="2047285" y="1472750"/>
            <a:ext cx="7299016" cy="4450620"/>
          </a:xfrm>
        </p:spPr>
        <p:txBody>
          <a:bodyPr>
            <a:normAutofit fontScale="55000" lnSpcReduction="20000"/>
          </a:bodyPr>
          <a:lstStyle/>
          <a:p>
            <a:pPr marL="0" indent="0" algn="just">
              <a:lnSpc>
                <a:spcPct val="120000"/>
              </a:lnSpc>
              <a:buNone/>
            </a:pPr>
            <a:r>
              <a:rPr lang="en-US" dirty="0"/>
              <a:t>Ownership can be classified into different ways given below</a:t>
            </a:r>
            <a:endParaRPr lang="en-US" b="1" dirty="0"/>
          </a:p>
          <a:p>
            <a:pPr marL="0" indent="0" algn="just">
              <a:lnSpc>
                <a:spcPct val="120000"/>
              </a:lnSpc>
              <a:buNone/>
            </a:pPr>
            <a:r>
              <a:rPr lang="en-US" b="1" dirty="0"/>
              <a:t>Corporeal and Incorporeal Ownership</a:t>
            </a:r>
          </a:p>
          <a:p>
            <a:pPr marL="0" indent="0" algn="just">
              <a:lnSpc>
                <a:spcPct val="120000"/>
              </a:lnSpc>
              <a:buNone/>
            </a:pPr>
            <a:r>
              <a:rPr lang="en-US" dirty="0"/>
              <a:t>The ownership of a material object is corporeal, while the possession of a right is incorporeal ownership. Corporeal ownership is the possession of a house, a table, or a machine. Copyright, patent, and trademark ownership are all examples of incorporeal ownership.</a:t>
            </a:r>
          </a:p>
          <a:p>
            <a:pPr marL="0" indent="0" algn="just">
              <a:lnSpc>
                <a:spcPct val="120000"/>
              </a:lnSpc>
              <a:buNone/>
            </a:pPr>
            <a:r>
              <a:rPr lang="en-US" b="1" dirty="0"/>
              <a:t>Trust and Beneficial Ownership</a:t>
            </a:r>
          </a:p>
          <a:p>
            <a:pPr marL="0" indent="0" algn="just">
              <a:lnSpc>
                <a:spcPct val="120000"/>
              </a:lnSpc>
              <a:buNone/>
            </a:pPr>
            <a:r>
              <a:rPr lang="en-US" dirty="0"/>
              <a:t>Property that is owned by two people at the same time is known as trust property. And, if the relationship of two owners is such that one of them is obligated to use his ownership for the benefit of the other is known as beneficial ownership. </a:t>
            </a:r>
          </a:p>
          <a:p>
            <a:pPr marL="0" indent="0" algn="just">
              <a:lnSpc>
                <a:spcPct val="120000"/>
              </a:lnSpc>
              <a:buNone/>
            </a:pPr>
            <a:r>
              <a:rPr lang="en-US" dirty="0"/>
              <a:t>For example: A and B jointly holds the shares of XYZ Ltd. Due to some urgency, A wanted to sell his stocks. Therefore, A and B both will jointly sell off their stocks.</a:t>
            </a:r>
          </a:p>
        </p:txBody>
      </p:sp>
    </p:spTree>
    <p:extLst>
      <p:ext uri="{BB962C8B-B14F-4D97-AF65-F5344CB8AC3E}">
        <p14:creationId xmlns:p14="http://schemas.microsoft.com/office/powerpoint/2010/main" xmlns="" val="2471813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EE67FC-969A-4BB9-8DBE-DA52F0B81685}"/>
              </a:ext>
            </a:extLst>
          </p:cNvPr>
          <p:cNvSpPr>
            <a:spLocks noGrp="1"/>
          </p:cNvSpPr>
          <p:nvPr>
            <p:ph type="title"/>
          </p:nvPr>
        </p:nvSpPr>
        <p:spPr>
          <a:xfrm>
            <a:off x="838200" y="365125"/>
            <a:ext cx="10515600" cy="973345"/>
          </a:xfrm>
        </p:spPr>
        <p:txBody>
          <a:bodyPr>
            <a:normAutofit fontScale="90000"/>
          </a:bodyPr>
          <a:lstStyle/>
          <a:p>
            <a:r>
              <a:rPr lang="en-US" b="1" dirty="0"/>
              <a:t>Kinds of Ownership(cont.)</a:t>
            </a:r>
            <a:br>
              <a:rPr lang="en-US" b="1" dirty="0"/>
            </a:br>
            <a:endParaRPr lang="en-US" dirty="0"/>
          </a:p>
        </p:txBody>
      </p:sp>
      <p:sp>
        <p:nvSpPr>
          <p:cNvPr id="3" name="Content Placeholder 2">
            <a:extLst>
              <a:ext uri="{FF2B5EF4-FFF2-40B4-BE49-F238E27FC236}">
                <a16:creationId xmlns:a16="http://schemas.microsoft.com/office/drawing/2014/main" xmlns="" id="{E306EEF9-1394-42D7-8FF0-ACF579B84CBB}"/>
              </a:ext>
            </a:extLst>
          </p:cNvPr>
          <p:cNvSpPr>
            <a:spLocks noGrp="1"/>
          </p:cNvSpPr>
          <p:nvPr>
            <p:ph idx="1"/>
          </p:nvPr>
        </p:nvSpPr>
        <p:spPr>
          <a:xfrm>
            <a:off x="1513211" y="1658867"/>
            <a:ext cx="8375256" cy="3989374"/>
          </a:xfrm>
        </p:spPr>
        <p:txBody>
          <a:bodyPr>
            <a:normAutofit fontScale="70000" lnSpcReduction="20000"/>
          </a:bodyPr>
          <a:lstStyle/>
          <a:p>
            <a:pPr marL="0" indent="0" algn="just">
              <a:lnSpc>
                <a:spcPct val="100000"/>
              </a:lnSpc>
              <a:buNone/>
            </a:pPr>
            <a:r>
              <a:rPr lang="en-US" b="1" dirty="0"/>
              <a:t>Legal and Equitable Ownership</a:t>
            </a:r>
          </a:p>
          <a:p>
            <a:pPr marL="0" indent="0" algn="just">
              <a:lnSpc>
                <a:spcPct val="100000"/>
              </a:lnSpc>
              <a:buNone/>
            </a:pPr>
            <a:r>
              <a:rPr lang="en-US" dirty="0"/>
              <a:t>Legal ownership refers to ownership that is based on common law principles. In contrast, equitable ownership is where B was given debt by A. B becomes an equitable owner, and A becomes the legal owner.</a:t>
            </a:r>
          </a:p>
          <a:p>
            <a:pPr marL="0" indent="0" algn="just">
              <a:lnSpc>
                <a:spcPct val="100000"/>
              </a:lnSpc>
              <a:buNone/>
            </a:pPr>
            <a:r>
              <a:rPr lang="en-US" b="1" dirty="0"/>
              <a:t>Vested and Contingent Ownership</a:t>
            </a:r>
          </a:p>
          <a:p>
            <a:pPr marL="0" indent="0" algn="just">
              <a:lnSpc>
                <a:spcPct val="100000"/>
              </a:lnSpc>
              <a:buNone/>
            </a:pPr>
            <a:r>
              <a:rPr lang="en-US" dirty="0"/>
              <a:t>Vested ownership refers to ownership that takes effect right away. </a:t>
            </a:r>
          </a:p>
          <a:p>
            <a:pPr marL="0" indent="0" algn="just">
              <a:lnSpc>
                <a:spcPct val="100000"/>
              </a:lnSpc>
              <a:buNone/>
            </a:pPr>
            <a:r>
              <a:rPr lang="en-US" dirty="0"/>
              <a:t>For example: A gives his possessions to B, an unmarried daughter, for the rest of her life, and C, an unborn child. Because C’s birth is unknown, his ownership is contingent. </a:t>
            </a:r>
          </a:p>
          <a:p>
            <a:pPr marL="0" indent="0" algn="just">
              <a:lnSpc>
                <a:spcPct val="100000"/>
              </a:lnSpc>
              <a:buNone/>
            </a:pPr>
            <a:r>
              <a:rPr lang="en-US" dirty="0"/>
              <a:t>Here, giving possessions to B is a vested ownership as it took place right away without any delay, whereas giving possessions to C is a contingent ownership because C is an unborn child, and this event will take place in the future.</a:t>
            </a:r>
          </a:p>
        </p:txBody>
      </p:sp>
    </p:spTree>
    <p:extLst>
      <p:ext uri="{BB962C8B-B14F-4D97-AF65-F5344CB8AC3E}">
        <p14:creationId xmlns:p14="http://schemas.microsoft.com/office/powerpoint/2010/main" xmlns="" val="1328996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77A14C-C782-4609-8599-B96471DD8568}"/>
              </a:ext>
            </a:extLst>
          </p:cNvPr>
          <p:cNvSpPr>
            <a:spLocks noGrp="1"/>
          </p:cNvSpPr>
          <p:nvPr>
            <p:ph type="title"/>
          </p:nvPr>
        </p:nvSpPr>
        <p:spPr>
          <a:xfrm>
            <a:off x="2548991" y="712099"/>
            <a:ext cx="6238959" cy="396510"/>
          </a:xfrm>
        </p:spPr>
        <p:txBody>
          <a:bodyPr>
            <a:normAutofit fontScale="90000"/>
          </a:bodyPr>
          <a:lstStyle/>
          <a:p>
            <a:r>
              <a:rPr lang="en-US" b="1" dirty="0"/>
              <a:t>Kinds of Ownership(cont.)</a:t>
            </a:r>
            <a:endParaRPr lang="en-US" dirty="0"/>
          </a:p>
        </p:txBody>
      </p:sp>
      <p:sp>
        <p:nvSpPr>
          <p:cNvPr id="3" name="Content Placeholder 2">
            <a:extLst>
              <a:ext uri="{FF2B5EF4-FFF2-40B4-BE49-F238E27FC236}">
                <a16:creationId xmlns:a16="http://schemas.microsoft.com/office/drawing/2014/main" xmlns="" id="{5A903CC2-4CF9-4703-82A3-4EFD44A615E0}"/>
              </a:ext>
            </a:extLst>
          </p:cNvPr>
          <p:cNvSpPr>
            <a:spLocks noGrp="1"/>
          </p:cNvSpPr>
          <p:nvPr>
            <p:ph idx="1"/>
          </p:nvPr>
        </p:nvSpPr>
        <p:spPr>
          <a:xfrm>
            <a:off x="2023009" y="1561763"/>
            <a:ext cx="6659745" cy="3698060"/>
          </a:xfrm>
        </p:spPr>
        <p:txBody>
          <a:bodyPr>
            <a:normAutofit fontScale="70000" lnSpcReduction="20000"/>
          </a:bodyPr>
          <a:lstStyle/>
          <a:p>
            <a:pPr marL="0" indent="0" algn="just">
              <a:lnSpc>
                <a:spcPct val="100000"/>
              </a:lnSpc>
              <a:buNone/>
            </a:pPr>
            <a:r>
              <a:rPr lang="en-US" b="1" dirty="0"/>
              <a:t>Sole and Co-Ownership</a:t>
            </a:r>
          </a:p>
          <a:p>
            <a:pPr marL="0" indent="0" algn="just">
              <a:lnSpc>
                <a:spcPct val="100000"/>
              </a:lnSpc>
              <a:buNone/>
            </a:pPr>
            <a:r>
              <a:rPr lang="en-US" dirty="0"/>
              <a:t>Sole ownership refers to an individual’s exclusive ownership of a piece of property as opposed to the entire globe. Co-ownership refers to the ownership of a property or thing by two or more people who have an interest in it.</a:t>
            </a:r>
          </a:p>
          <a:p>
            <a:pPr marL="0" indent="0" algn="just">
              <a:lnSpc>
                <a:spcPct val="100000"/>
              </a:lnSpc>
              <a:buNone/>
            </a:pPr>
            <a:r>
              <a:rPr lang="en-US" b="1" dirty="0"/>
              <a:t>Absolute and Restricted Ownership</a:t>
            </a:r>
          </a:p>
          <a:p>
            <a:pPr marL="0" indent="0" algn="just">
              <a:lnSpc>
                <a:spcPct val="100000"/>
              </a:lnSpc>
              <a:buNone/>
            </a:pPr>
            <a:r>
              <a:rPr lang="en-US" dirty="0"/>
              <a:t>Absolute ownership is where the owner enjoys all the ownership rights without any restrictions. In other words, absolute ownership refers to ownership that vests all rights in an item to the exclusion of all others. Limited ownership refers to ownership that places restrictions on the term of usage or the disposal of ownership rights.</a:t>
            </a:r>
          </a:p>
        </p:txBody>
      </p:sp>
    </p:spTree>
    <p:extLst>
      <p:ext uri="{BB962C8B-B14F-4D97-AF65-F5344CB8AC3E}">
        <p14:creationId xmlns:p14="http://schemas.microsoft.com/office/powerpoint/2010/main" xmlns="" val="2846928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7E9259-9E12-4C2C-88B3-B8FB35EFE95D}"/>
              </a:ext>
            </a:extLst>
          </p:cNvPr>
          <p:cNvSpPr>
            <a:spLocks noGrp="1"/>
          </p:cNvSpPr>
          <p:nvPr>
            <p:ph type="title"/>
          </p:nvPr>
        </p:nvSpPr>
        <p:spPr>
          <a:xfrm>
            <a:off x="1869260" y="412693"/>
            <a:ext cx="9301660" cy="197541"/>
          </a:xfrm>
        </p:spPr>
        <p:txBody>
          <a:bodyPr>
            <a:normAutofit fontScale="90000"/>
          </a:bodyPr>
          <a:lstStyle/>
          <a:p>
            <a:r>
              <a:rPr lang="en-US" b="1" u="sng" dirty="0"/>
              <a:t>Meaning of Possession</a:t>
            </a:r>
          </a:p>
        </p:txBody>
      </p:sp>
      <p:sp>
        <p:nvSpPr>
          <p:cNvPr id="3" name="Content Placeholder 2">
            <a:extLst>
              <a:ext uri="{FF2B5EF4-FFF2-40B4-BE49-F238E27FC236}">
                <a16:creationId xmlns:a16="http://schemas.microsoft.com/office/drawing/2014/main" xmlns="" id="{C26AFF52-0211-45D6-AE96-1F9EAC077509}"/>
              </a:ext>
            </a:extLst>
          </p:cNvPr>
          <p:cNvSpPr>
            <a:spLocks noGrp="1"/>
          </p:cNvSpPr>
          <p:nvPr>
            <p:ph idx="1"/>
          </p:nvPr>
        </p:nvSpPr>
        <p:spPr>
          <a:xfrm>
            <a:off x="1739788" y="1076241"/>
            <a:ext cx="8075851" cy="4911866"/>
          </a:xfrm>
        </p:spPr>
        <p:txBody>
          <a:bodyPr>
            <a:normAutofit fontScale="62500" lnSpcReduction="20000"/>
          </a:bodyPr>
          <a:lstStyle/>
          <a:p>
            <a:pPr marL="0" indent="0" algn="just">
              <a:lnSpc>
                <a:spcPct val="120000"/>
              </a:lnSpc>
              <a:buNone/>
            </a:pPr>
            <a:r>
              <a:rPr lang="en-US" dirty="0"/>
              <a:t>Custody or control is synonyms of possession. The concept of ownership evolved slowly as society progressed. Possession, according to Roman Law, is prima facie evidence of ownership. It backs up the ownership title. The owner of an item is assumed to be the person who has it. Long-term use of property results in ownership.</a:t>
            </a:r>
          </a:p>
          <a:p>
            <a:pPr marL="0" indent="0" algn="just">
              <a:lnSpc>
                <a:spcPct val="120000"/>
              </a:lnSpc>
              <a:buNone/>
            </a:pPr>
            <a:endParaRPr lang="en-US" sz="900" b="1" dirty="0"/>
          </a:p>
          <a:p>
            <a:pPr marL="0" indent="0" algn="just">
              <a:lnSpc>
                <a:spcPct val="120000"/>
              </a:lnSpc>
              <a:buNone/>
            </a:pPr>
            <a:r>
              <a:rPr lang="en-US" b="1" dirty="0"/>
              <a:t>Kinds of Possession</a:t>
            </a:r>
          </a:p>
          <a:p>
            <a:pPr marL="0" indent="0" algn="just">
              <a:lnSpc>
                <a:spcPct val="120000"/>
              </a:lnSpc>
              <a:buNone/>
            </a:pPr>
            <a:r>
              <a:rPr lang="en-US" dirty="0"/>
              <a:t>Possession can be classified into two ways explained below:</a:t>
            </a:r>
          </a:p>
          <a:p>
            <a:pPr marL="0" indent="0" algn="just">
              <a:lnSpc>
                <a:spcPct val="120000"/>
              </a:lnSpc>
              <a:buNone/>
            </a:pPr>
            <a:r>
              <a:rPr lang="en-US" b="1" dirty="0"/>
              <a:t>Possession in Fact</a:t>
            </a:r>
          </a:p>
          <a:p>
            <a:pPr marL="0" indent="0" algn="just">
              <a:lnSpc>
                <a:spcPct val="120000"/>
              </a:lnSpc>
              <a:buNone/>
            </a:pPr>
            <a:r>
              <a:rPr lang="en-US" dirty="0"/>
              <a:t>It refers to a person’s actual or physical possession of an item. De facto possession is another term for it. It denotes a person’s physical control over something. There could be a physical connection between the thing and the individual. This physical relationship or control does not have to be ongoing. </a:t>
            </a:r>
          </a:p>
          <a:p>
            <a:pPr marL="0" indent="0" algn="just">
              <a:lnSpc>
                <a:spcPct val="120000"/>
              </a:lnSpc>
              <a:buNone/>
            </a:pPr>
            <a:r>
              <a:rPr lang="en-US" dirty="0"/>
              <a:t>For example: </a:t>
            </a:r>
            <a:r>
              <a:rPr lang="en-US" b="1" dirty="0"/>
              <a:t>X</a:t>
            </a:r>
            <a:r>
              <a:rPr lang="en-US" dirty="0"/>
              <a:t> is carrying a mobile phone in his pocket. This denotes that the cellphone is in possession of </a:t>
            </a:r>
            <a:r>
              <a:rPr lang="en-US" b="1" dirty="0"/>
              <a:t>X</a:t>
            </a:r>
            <a:r>
              <a:rPr lang="en-US" dirty="0"/>
              <a:t>.</a:t>
            </a:r>
          </a:p>
          <a:p>
            <a:endParaRPr lang="en-US" dirty="0"/>
          </a:p>
        </p:txBody>
      </p:sp>
    </p:spTree>
    <p:extLst>
      <p:ext uri="{BB962C8B-B14F-4D97-AF65-F5344CB8AC3E}">
        <p14:creationId xmlns:p14="http://schemas.microsoft.com/office/powerpoint/2010/main" xmlns="" val="683024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F2018E-8D1F-4CC5-9252-328F381DFB85}"/>
              </a:ext>
            </a:extLst>
          </p:cNvPr>
          <p:cNvSpPr>
            <a:spLocks noGrp="1"/>
          </p:cNvSpPr>
          <p:nvPr>
            <p:ph type="title"/>
          </p:nvPr>
        </p:nvSpPr>
        <p:spPr>
          <a:xfrm>
            <a:off x="2346690" y="760651"/>
            <a:ext cx="9007110" cy="92789"/>
          </a:xfrm>
        </p:spPr>
        <p:txBody>
          <a:bodyPr>
            <a:normAutofit fontScale="90000"/>
          </a:bodyPr>
          <a:lstStyle/>
          <a:p>
            <a:r>
              <a:rPr lang="en-US" dirty="0"/>
              <a:t>Possession (Cont.) </a:t>
            </a:r>
          </a:p>
        </p:txBody>
      </p:sp>
      <p:sp>
        <p:nvSpPr>
          <p:cNvPr id="3" name="Content Placeholder 2">
            <a:extLst>
              <a:ext uri="{FF2B5EF4-FFF2-40B4-BE49-F238E27FC236}">
                <a16:creationId xmlns:a16="http://schemas.microsoft.com/office/drawing/2014/main" xmlns="" id="{8848513E-F3B3-421C-A5A7-582466DE0390}"/>
              </a:ext>
            </a:extLst>
          </p:cNvPr>
          <p:cNvSpPr>
            <a:spLocks noGrp="1"/>
          </p:cNvSpPr>
          <p:nvPr>
            <p:ph idx="1"/>
          </p:nvPr>
        </p:nvSpPr>
        <p:spPr>
          <a:xfrm>
            <a:off x="2459979" y="1683143"/>
            <a:ext cx="8100127" cy="4272595"/>
          </a:xfrm>
        </p:spPr>
        <p:txBody>
          <a:bodyPr>
            <a:normAutofit fontScale="55000" lnSpcReduction="20000"/>
          </a:bodyPr>
          <a:lstStyle/>
          <a:p>
            <a:pPr marL="0" indent="0" algn="just">
              <a:lnSpc>
                <a:spcPct val="120000"/>
              </a:lnSpc>
              <a:buNone/>
            </a:pPr>
            <a:r>
              <a:rPr lang="en-US" b="1" dirty="0"/>
              <a:t>Possession in Law</a:t>
            </a:r>
          </a:p>
          <a:p>
            <a:pPr marL="0" indent="0" algn="just">
              <a:lnSpc>
                <a:spcPct val="120000"/>
              </a:lnSpc>
              <a:buNone/>
            </a:pPr>
            <a:r>
              <a:rPr lang="en-US" dirty="0"/>
              <a:t>It refers to property that has been recognized and protected by the law. It’s also known as de jure possession because it’s a legal possession. </a:t>
            </a:r>
          </a:p>
          <a:p>
            <a:pPr marL="0" indent="0" algn="just">
              <a:lnSpc>
                <a:spcPct val="120000"/>
              </a:lnSpc>
              <a:buNone/>
            </a:pPr>
            <a:r>
              <a:rPr lang="en-US" b="1" dirty="0"/>
              <a:t>For example: </a:t>
            </a:r>
            <a:r>
              <a:rPr lang="en-US" dirty="0" err="1"/>
              <a:t>Mr</a:t>
            </a:r>
            <a:r>
              <a:rPr lang="en-US" dirty="0"/>
              <a:t> A has legally purchased a white Maruti Suzuki, which means that the car is in his legal possession.</a:t>
            </a:r>
          </a:p>
          <a:p>
            <a:pPr marL="0" indent="0" algn="just">
              <a:lnSpc>
                <a:spcPct val="120000"/>
              </a:lnSpc>
              <a:buNone/>
            </a:pPr>
            <a:r>
              <a:rPr lang="en-US" b="1" dirty="0"/>
              <a:t>Elements of Possession</a:t>
            </a:r>
          </a:p>
          <a:p>
            <a:pPr marL="0" indent="0" algn="just">
              <a:lnSpc>
                <a:spcPct val="120000"/>
              </a:lnSpc>
              <a:buNone/>
            </a:pPr>
            <a:r>
              <a:rPr lang="en-US" dirty="0"/>
              <a:t>Animus </a:t>
            </a:r>
            <a:r>
              <a:rPr lang="en-US" dirty="0" err="1"/>
              <a:t>Possessionis</a:t>
            </a:r>
            <a:r>
              <a:rPr lang="en-US" dirty="0"/>
              <a:t>  and corpus </a:t>
            </a:r>
            <a:r>
              <a:rPr lang="en-US" dirty="0" err="1"/>
              <a:t>Possessionis</a:t>
            </a:r>
            <a:r>
              <a:rPr lang="en-US" dirty="0"/>
              <a:t> are the two elements of possession. Discussed below:</a:t>
            </a:r>
          </a:p>
          <a:p>
            <a:pPr marL="0" indent="0" algn="just">
              <a:lnSpc>
                <a:spcPct val="120000"/>
              </a:lnSpc>
              <a:buNone/>
            </a:pPr>
            <a:r>
              <a:rPr lang="en-US" b="1" dirty="0"/>
              <a:t>	Animus </a:t>
            </a:r>
            <a:r>
              <a:rPr lang="en-US" b="1" dirty="0" err="1"/>
              <a:t>Possessionis</a:t>
            </a:r>
            <a:endParaRPr lang="en-US" b="1" dirty="0"/>
          </a:p>
          <a:p>
            <a:pPr marL="0" indent="0" algn="just">
              <a:lnSpc>
                <a:spcPct val="120000"/>
              </a:lnSpc>
              <a:buNone/>
            </a:pPr>
            <a:r>
              <a:rPr lang="en-US" dirty="0"/>
              <a:t>	This term refers to a person’s desire to own something. It is concerned with the subjective and mental desire to possess something. It is concerned with the subjective and mental aspects. The possessor must have a strong desire to possess something, and he must have an exclusive claim. Animus </a:t>
            </a:r>
            <a:r>
              <a:rPr lang="en-US" dirty="0" err="1"/>
              <a:t>Possessionis</a:t>
            </a:r>
            <a:r>
              <a:rPr lang="en-US" dirty="0"/>
              <a:t> does not have to be a claim or right, and it does not have to be a personal claim. </a:t>
            </a:r>
          </a:p>
          <a:p>
            <a:pPr marL="0" indent="0" algn="just">
              <a:lnSpc>
                <a:spcPct val="120000"/>
              </a:lnSpc>
              <a:buNone/>
            </a:pPr>
            <a:r>
              <a:rPr lang="en-US" dirty="0"/>
              <a:t>For example: A has a strong desire to possess the biggest house in his area.</a:t>
            </a:r>
          </a:p>
        </p:txBody>
      </p:sp>
    </p:spTree>
    <p:extLst>
      <p:ext uri="{BB962C8B-B14F-4D97-AF65-F5344CB8AC3E}">
        <p14:creationId xmlns:p14="http://schemas.microsoft.com/office/powerpoint/2010/main" xmlns="" val="3581137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A434F9F-1C75-47D6-BFC7-99C50966C67E}"/>
              </a:ext>
            </a:extLst>
          </p:cNvPr>
          <p:cNvSpPr>
            <a:spLocks noGrp="1"/>
          </p:cNvSpPr>
          <p:nvPr>
            <p:ph idx="1"/>
          </p:nvPr>
        </p:nvSpPr>
        <p:spPr>
          <a:xfrm>
            <a:off x="1505118" y="1076240"/>
            <a:ext cx="8739399" cy="4215951"/>
          </a:xfrm>
        </p:spPr>
        <p:txBody>
          <a:bodyPr>
            <a:normAutofit fontScale="62500" lnSpcReduction="20000"/>
          </a:bodyPr>
          <a:lstStyle/>
          <a:p>
            <a:pPr marL="0" indent="0" algn="just">
              <a:lnSpc>
                <a:spcPct val="100000"/>
              </a:lnSpc>
              <a:buNone/>
            </a:pPr>
            <a:r>
              <a:rPr lang="en-US" b="1" dirty="0"/>
              <a:t>Corpus Possession:</a:t>
            </a:r>
          </a:p>
          <a:p>
            <a:pPr marL="0" indent="0" algn="just">
              <a:lnSpc>
                <a:spcPct val="100000"/>
              </a:lnSpc>
              <a:buNone/>
            </a:pPr>
            <a:r>
              <a:rPr lang="en-US" dirty="0"/>
              <a:t>It refers to the physical possession of an object and is concerned with the objective element. </a:t>
            </a:r>
          </a:p>
          <a:p>
            <a:pPr marL="0" indent="0" algn="just">
              <a:lnSpc>
                <a:spcPct val="100000"/>
              </a:lnSpc>
              <a:buNone/>
            </a:pPr>
            <a:r>
              <a:rPr lang="en-US" dirty="0"/>
              <a:t>Corpus </a:t>
            </a:r>
            <a:r>
              <a:rPr lang="en-US" dirty="0" err="1"/>
              <a:t>possessionis</a:t>
            </a:r>
            <a:r>
              <a:rPr lang="en-US" dirty="0"/>
              <a:t>, according to Savigny (German Jurist), is genuine physical control over a thing. The presumption is that others will not interfere with physical control. The possessor must be present physically and personally. Accessories are included in possession of a thing. Protection and object secrecy are included in possession. </a:t>
            </a:r>
          </a:p>
          <a:p>
            <a:pPr marL="0" indent="0" algn="just">
              <a:lnSpc>
                <a:spcPct val="100000"/>
              </a:lnSpc>
              <a:buNone/>
            </a:pPr>
            <a:r>
              <a:rPr lang="en-US" dirty="0"/>
              <a:t>For example: </a:t>
            </a:r>
            <a:r>
              <a:rPr lang="en-US" dirty="0" err="1"/>
              <a:t>Mr</a:t>
            </a:r>
            <a:r>
              <a:rPr lang="en-US" dirty="0"/>
              <a:t> X has possession of an iPhone 12.</a:t>
            </a:r>
          </a:p>
          <a:p>
            <a:pPr marL="0" indent="0" algn="just">
              <a:lnSpc>
                <a:spcPct val="100000"/>
              </a:lnSpc>
              <a:buNone/>
            </a:pPr>
            <a:r>
              <a:rPr lang="en-US" b="1" dirty="0"/>
              <a:t>Types of Possession</a:t>
            </a:r>
          </a:p>
          <a:p>
            <a:pPr marL="0" indent="0" algn="just">
              <a:lnSpc>
                <a:spcPct val="100000"/>
              </a:lnSpc>
              <a:buNone/>
            </a:pPr>
            <a:endParaRPr lang="en-US" sz="1200" b="1" dirty="0"/>
          </a:p>
          <a:p>
            <a:pPr lvl="1" algn="just">
              <a:lnSpc>
                <a:spcPct val="100000"/>
              </a:lnSpc>
            </a:pPr>
            <a:r>
              <a:rPr lang="en-US" b="1" dirty="0"/>
              <a:t>Representative Possession</a:t>
            </a:r>
          </a:p>
          <a:p>
            <a:pPr marL="0" indent="0" algn="just">
              <a:lnSpc>
                <a:spcPct val="100000"/>
              </a:lnSpc>
              <a:buNone/>
            </a:pPr>
            <a:r>
              <a:rPr lang="en-US" sz="2600" dirty="0"/>
              <a:t>Representative possession is when you have possession of something through an agency or a servant. In representative possession, the person is not the true owner of the property. </a:t>
            </a:r>
          </a:p>
          <a:p>
            <a:pPr marL="0" indent="0" algn="just">
              <a:lnSpc>
                <a:spcPct val="100000"/>
              </a:lnSpc>
              <a:buNone/>
            </a:pPr>
            <a:r>
              <a:rPr lang="en-US" sz="2600" dirty="0"/>
              <a:t>For example: Master’s money in the servant’s pocket.</a:t>
            </a:r>
          </a:p>
          <a:p>
            <a:endParaRPr lang="en-US" dirty="0"/>
          </a:p>
        </p:txBody>
      </p:sp>
    </p:spTree>
    <p:extLst>
      <p:ext uri="{BB962C8B-B14F-4D97-AF65-F5344CB8AC3E}">
        <p14:creationId xmlns:p14="http://schemas.microsoft.com/office/powerpoint/2010/main" xmlns="" val="3363701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4D269C7-F877-4C3D-B0A7-7BA8B9C3F447}"/>
              </a:ext>
            </a:extLst>
          </p:cNvPr>
          <p:cNvSpPr>
            <a:spLocks noGrp="1"/>
          </p:cNvSpPr>
          <p:nvPr>
            <p:ph idx="1"/>
          </p:nvPr>
        </p:nvSpPr>
        <p:spPr>
          <a:xfrm>
            <a:off x="1836892" y="1586039"/>
            <a:ext cx="8367165" cy="4402068"/>
          </a:xfrm>
        </p:spPr>
        <p:txBody>
          <a:bodyPr>
            <a:normAutofit fontScale="55000" lnSpcReduction="20000"/>
          </a:bodyPr>
          <a:lstStyle/>
          <a:p>
            <a:pPr algn="just">
              <a:lnSpc>
                <a:spcPct val="110000"/>
              </a:lnSpc>
            </a:pPr>
            <a:r>
              <a:rPr lang="en-US" b="1" dirty="0"/>
              <a:t>Concurrent Possession</a:t>
            </a:r>
          </a:p>
          <a:p>
            <a:pPr marL="0" indent="0" algn="just">
              <a:lnSpc>
                <a:spcPct val="110000"/>
              </a:lnSpc>
              <a:buNone/>
            </a:pPr>
            <a:r>
              <a:rPr lang="en-US" dirty="0"/>
              <a:t>A thing can be jointly owned by two or more people at the same time. Concurrent possession is the term for this situation. </a:t>
            </a:r>
          </a:p>
          <a:p>
            <a:pPr marL="0" indent="0" algn="just">
              <a:lnSpc>
                <a:spcPct val="110000"/>
              </a:lnSpc>
              <a:buNone/>
            </a:pPr>
            <a:r>
              <a:rPr lang="en-US" dirty="0"/>
              <a:t>For example: A and B are brothers and jointly own a house.</a:t>
            </a:r>
          </a:p>
          <a:p>
            <a:pPr algn="just">
              <a:lnSpc>
                <a:spcPct val="110000"/>
              </a:lnSpc>
            </a:pPr>
            <a:endParaRPr lang="en-US" sz="600" dirty="0"/>
          </a:p>
          <a:p>
            <a:pPr algn="just">
              <a:lnSpc>
                <a:spcPct val="110000"/>
              </a:lnSpc>
            </a:pPr>
            <a:r>
              <a:rPr lang="en-US" b="1" dirty="0"/>
              <a:t>Derivative Possession</a:t>
            </a:r>
          </a:p>
          <a:p>
            <a:pPr marL="0" indent="0" algn="just">
              <a:lnSpc>
                <a:spcPct val="110000"/>
              </a:lnSpc>
              <a:buNone/>
            </a:pPr>
            <a:r>
              <a:rPr lang="en-US" dirty="0"/>
              <a:t>Derivative possession refers to the possession of the holder of a thing. He gets his name from the person who entrusts the item to him. </a:t>
            </a:r>
          </a:p>
          <a:p>
            <a:pPr marL="0" indent="0" algn="just">
              <a:lnSpc>
                <a:spcPct val="110000"/>
              </a:lnSpc>
              <a:buNone/>
            </a:pPr>
            <a:r>
              <a:rPr lang="en-US" dirty="0"/>
              <a:t>For example: A watchmaker. He is not required to return the watch until the repair costs have been paid.</a:t>
            </a:r>
          </a:p>
          <a:p>
            <a:pPr algn="just">
              <a:lnSpc>
                <a:spcPct val="110000"/>
              </a:lnSpc>
            </a:pPr>
            <a:endParaRPr lang="en-US" sz="500" dirty="0"/>
          </a:p>
          <a:p>
            <a:pPr algn="just">
              <a:lnSpc>
                <a:spcPct val="110000"/>
              </a:lnSpc>
            </a:pPr>
            <a:r>
              <a:rPr lang="en-US" b="1" dirty="0"/>
              <a:t>Constructive Possession</a:t>
            </a:r>
          </a:p>
          <a:p>
            <a:pPr marL="0" indent="0" algn="just">
              <a:lnSpc>
                <a:spcPct val="110000"/>
              </a:lnSpc>
              <a:buNone/>
            </a:pPr>
            <a:r>
              <a:rPr lang="en-US" dirty="0"/>
              <a:t>Constructive possession is the legal term for possession. It isn’t something you own. It is legal possession, not physical possession. </a:t>
            </a:r>
          </a:p>
          <a:p>
            <a:pPr marL="0" indent="0" algn="just">
              <a:lnSpc>
                <a:spcPct val="110000"/>
              </a:lnSpc>
              <a:buNone/>
            </a:pPr>
            <a:r>
              <a:rPr lang="en-US" dirty="0"/>
              <a:t>For example: The possession of a car’s keys suggests ownership of the vehicle.</a:t>
            </a:r>
          </a:p>
          <a:p>
            <a:pPr algn="just">
              <a:lnSpc>
                <a:spcPct val="110000"/>
              </a:lnSpc>
            </a:pPr>
            <a:endParaRPr lang="en-US" dirty="0"/>
          </a:p>
        </p:txBody>
      </p:sp>
    </p:spTree>
    <p:extLst>
      <p:ext uri="{BB962C8B-B14F-4D97-AF65-F5344CB8AC3E}">
        <p14:creationId xmlns:p14="http://schemas.microsoft.com/office/powerpoint/2010/main" xmlns="" val="1437014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36A84C7-19F6-40AF-B05C-04D6BD76A827}"/>
              </a:ext>
            </a:extLst>
          </p:cNvPr>
          <p:cNvSpPr>
            <a:spLocks noGrp="1"/>
          </p:cNvSpPr>
          <p:nvPr>
            <p:ph idx="1"/>
          </p:nvPr>
        </p:nvSpPr>
        <p:spPr>
          <a:xfrm>
            <a:off x="1610315" y="1124793"/>
            <a:ext cx="8666570" cy="4669104"/>
          </a:xfrm>
        </p:spPr>
        <p:txBody>
          <a:bodyPr>
            <a:normAutofit fontScale="85000" lnSpcReduction="20000"/>
          </a:bodyPr>
          <a:lstStyle/>
          <a:p>
            <a:pPr algn="just">
              <a:lnSpc>
                <a:spcPct val="100000"/>
              </a:lnSpc>
            </a:pPr>
            <a:r>
              <a:rPr lang="en-US" b="1" dirty="0"/>
              <a:t>Adverse Possession</a:t>
            </a:r>
          </a:p>
          <a:p>
            <a:pPr marL="0" indent="0" algn="just">
              <a:lnSpc>
                <a:spcPct val="100000"/>
              </a:lnSpc>
              <a:buNone/>
            </a:pPr>
            <a:r>
              <a:rPr lang="en-US" dirty="0"/>
              <a:t>Adverse possession is when you hold possession of property against everyone else who has or claims to have a claim to it. It is the taking of anything without the authorization of the rightful owner. </a:t>
            </a:r>
          </a:p>
          <a:p>
            <a:pPr marL="0" indent="0" algn="just">
              <a:lnSpc>
                <a:spcPct val="100000"/>
              </a:lnSpc>
              <a:buNone/>
            </a:pPr>
            <a:r>
              <a:rPr lang="en-US" dirty="0"/>
              <a:t>For example: After the lease period has expired, the lessee takes control.</a:t>
            </a:r>
          </a:p>
          <a:p>
            <a:pPr marL="0" indent="0" algn="just">
              <a:lnSpc>
                <a:spcPct val="100000"/>
              </a:lnSpc>
              <a:buNone/>
            </a:pPr>
            <a:endParaRPr lang="en-US" dirty="0"/>
          </a:p>
          <a:p>
            <a:pPr algn="just">
              <a:lnSpc>
                <a:spcPct val="100000"/>
              </a:lnSpc>
            </a:pPr>
            <a:r>
              <a:rPr lang="en-US" b="1" dirty="0"/>
              <a:t>Duplicate Possession</a:t>
            </a:r>
          </a:p>
          <a:p>
            <a:pPr marL="0" indent="0" algn="just">
              <a:lnSpc>
                <a:spcPct val="100000"/>
              </a:lnSpc>
              <a:buNone/>
            </a:pPr>
            <a:r>
              <a:rPr lang="en-US" dirty="0"/>
              <a:t>Duplicate possession refers to the possession of an item by two people. One person’s possession is compatible with another person’s possession. </a:t>
            </a:r>
          </a:p>
          <a:p>
            <a:pPr marL="0" indent="0" algn="just">
              <a:lnSpc>
                <a:spcPct val="100000"/>
              </a:lnSpc>
              <a:buNone/>
            </a:pPr>
            <a:r>
              <a:rPr lang="en-US" dirty="0"/>
              <a:t>For example: Trust property that is owned by two people at the same time.</a:t>
            </a:r>
          </a:p>
          <a:p>
            <a:endParaRPr lang="en-US" dirty="0"/>
          </a:p>
          <a:p>
            <a:endParaRPr lang="en-US" dirty="0"/>
          </a:p>
        </p:txBody>
      </p:sp>
    </p:spTree>
    <p:extLst>
      <p:ext uri="{BB962C8B-B14F-4D97-AF65-F5344CB8AC3E}">
        <p14:creationId xmlns:p14="http://schemas.microsoft.com/office/powerpoint/2010/main" xmlns="" val="373508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127DFF2-6335-4361-9462-D859D17A44D4}"/>
              </a:ext>
            </a:extLst>
          </p:cNvPr>
          <p:cNvSpPr>
            <a:spLocks noGrp="1"/>
          </p:cNvSpPr>
          <p:nvPr>
            <p:ph idx="1"/>
          </p:nvPr>
        </p:nvSpPr>
        <p:spPr>
          <a:xfrm>
            <a:off x="1610315" y="841572"/>
            <a:ext cx="8415717" cy="4677196"/>
          </a:xfrm>
        </p:spPr>
        <p:txBody>
          <a:bodyPr>
            <a:normAutofit fontScale="92500" lnSpcReduction="20000"/>
          </a:bodyPr>
          <a:lstStyle/>
          <a:p>
            <a:pPr algn="just"/>
            <a:r>
              <a:rPr lang="en-US" b="1" dirty="0"/>
              <a:t>Possession Without Ownership</a:t>
            </a:r>
          </a:p>
          <a:p>
            <a:pPr marL="0" indent="0" algn="just">
              <a:buNone/>
            </a:pPr>
            <a:r>
              <a:rPr lang="en-US" dirty="0"/>
              <a:t>There may be rights that exist in reality but are not recognized by the law. As a result, while one may be in lawful possession of an object, he or she may not have any title to it, i.e., no ownership. </a:t>
            </a:r>
          </a:p>
          <a:p>
            <a:pPr marL="0" indent="0" algn="just">
              <a:buNone/>
            </a:pPr>
            <a:r>
              <a:rPr lang="en-US" dirty="0"/>
              <a:t>For example: Intellectual property rights may exist even if they are not recognized as legal rights.</a:t>
            </a:r>
          </a:p>
          <a:p>
            <a:pPr marL="0" indent="0" algn="just">
              <a:buNone/>
            </a:pPr>
            <a:endParaRPr lang="en-US" sz="1400" dirty="0"/>
          </a:p>
          <a:p>
            <a:pPr algn="just"/>
            <a:r>
              <a:rPr lang="en-US" b="1" dirty="0"/>
              <a:t>Ownership Without Possession</a:t>
            </a:r>
          </a:p>
          <a:p>
            <a:pPr marL="0" indent="0" algn="just">
              <a:buNone/>
            </a:pPr>
            <a:r>
              <a:rPr lang="en-US" dirty="0"/>
              <a:t>Some rights can lawfully be owned but not possessed. These are referred to as temporary rights. These rights can’t be owned because they can’t be exercised without destroying them. </a:t>
            </a:r>
          </a:p>
        </p:txBody>
      </p:sp>
    </p:spTree>
    <p:extLst>
      <p:ext uri="{BB962C8B-B14F-4D97-AF65-F5344CB8AC3E}">
        <p14:creationId xmlns:p14="http://schemas.microsoft.com/office/powerpoint/2010/main" xmlns="" val="3011835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FE03D3-3C9D-45B2-8B12-070CFDF3B2B0}"/>
              </a:ext>
            </a:extLst>
          </p:cNvPr>
          <p:cNvSpPr>
            <a:spLocks noGrp="1"/>
          </p:cNvSpPr>
          <p:nvPr>
            <p:ph type="title"/>
          </p:nvPr>
        </p:nvSpPr>
        <p:spPr>
          <a:xfrm>
            <a:off x="1707418" y="768742"/>
            <a:ext cx="8973833" cy="344441"/>
          </a:xfrm>
        </p:spPr>
        <p:txBody>
          <a:bodyPr>
            <a:normAutofit fontScale="90000"/>
          </a:bodyPr>
          <a:lstStyle/>
          <a:p>
            <a:r>
              <a:rPr lang="en-US" sz="3100" b="1" dirty="0" smtClean="0"/>
              <a:t>Ownership Difference Between Possession and </a:t>
            </a:r>
            <a:r>
              <a:rPr lang="en-US" b="1" dirty="0"/>
              <a:t/>
            </a:r>
            <a:br>
              <a:rPr lang="en-US" b="1" dirty="0"/>
            </a:br>
            <a:endParaRPr lang="en-US" dirty="0"/>
          </a:p>
        </p:txBody>
      </p:sp>
      <p:graphicFrame>
        <p:nvGraphicFramePr>
          <p:cNvPr id="4" name="Table 3">
            <a:extLst>
              <a:ext uri="{FF2B5EF4-FFF2-40B4-BE49-F238E27FC236}">
                <a16:creationId xmlns:a16="http://schemas.microsoft.com/office/drawing/2014/main" xmlns="" id="{9B6E99FC-49F5-4036-A215-C50B9070FF6E}"/>
              </a:ext>
            </a:extLst>
          </p:cNvPr>
          <p:cNvGraphicFramePr>
            <a:graphicFrameLocks noGrp="1"/>
          </p:cNvGraphicFramePr>
          <p:nvPr>
            <p:extLst>
              <p:ext uri="{D42A27DB-BD31-4B8C-83A1-F6EECF244321}">
                <p14:modId xmlns:p14="http://schemas.microsoft.com/office/powerpoint/2010/main" xmlns="" val="2540584757"/>
              </p:ext>
            </p:extLst>
          </p:nvPr>
        </p:nvGraphicFramePr>
        <p:xfrm>
          <a:off x="1351369" y="951866"/>
          <a:ext cx="8431901" cy="5242560"/>
        </p:xfrm>
        <a:graphic>
          <a:graphicData uri="http://schemas.openxmlformats.org/drawingml/2006/table">
            <a:tbl>
              <a:tblPr firstRow="1" bandRow="1">
                <a:tableStyleId>{93296810-A885-4BE3-A3E7-6D5BEEA58F35}</a:tableStyleId>
              </a:tblPr>
              <a:tblGrid>
                <a:gridCol w="4338153">
                  <a:extLst>
                    <a:ext uri="{9D8B030D-6E8A-4147-A177-3AD203B41FA5}">
                      <a16:colId xmlns:a16="http://schemas.microsoft.com/office/drawing/2014/main" xmlns="" val="838699423"/>
                    </a:ext>
                  </a:extLst>
                </a:gridCol>
                <a:gridCol w="4093748">
                  <a:extLst>
                    <a:ext uri="{9D8B030D-6E8A-4147-A177-3AD203B41FA5}">
                      <a16:colId xmlns:a16="http://schemas.microsoft.com/office/drawing/2014/main" xmlns="" val="2881824718"/>
                    </a:ext>
                  </a:extLst>
                </a:gridCol>
              </a:tblGrid>
              <a:tr h="401099">
                <a:tc>
                  <a:txBody>
                    <a:bodyPr/>
                    <a:lstStyle/>
                    <a:p>
                      <a:pPr algn="ctr"/>
                      <a:r>
                        <a:rPr lang="en-US" sz="2400" dirty="0"/>
                        <a:t>OWNERSHIP</a:t>
                      </a:r>
                      <a:endParaRPr lang="x-none" sz="2400" dirty="0">
                        <a:solidFill>
                          <a:schemeClr val="tx1">
                            <a:lumMod val="95000"/>
                            <a:lumOff val="5000"/>
                          </a:schemeClr>
                        </a:solidFill>
                      </a:endParaRPr>
                    </a:p>
                  </a:txBody>
                  <a:tcPr/>
                </a:tc>
                <a:tc>
                  <a:txBody>
                    <a:bodyPr/>
                    <a:lstStyle/>
                    <a:p>
                      <a:pPr algn="ctr"/>
                      <a:r>
                        <a:rPr lang="en-US" sz="2400" dirty="0"/>
                        <a:t>POSSESSION</a:t>
                      </a:r>
                      <a:endParaRPr lang="x-none" sz="2400" dirty="0">
                        <a:solidFill>
                          <a:schemeClr val="tx1">
                            <a:lumMod val="95000"/>
                            <a:lumOff val="5000"/>
                          </a:schemeClr>
                        </a:solidFill>
                      </a:endParaRPr>
                    </a:p>
                  </a:txBody>
                  <a:tcPr/>
                </a:tc>
                <a:extLst>
                  <a:ext uri="{0D108BD9-81ED-4DB2-BD59-A6C34878D82A}">
                    <a16:rowId xmlns:a16="http://schemas.microsoft.com/office/drawing/2014/main" xmlns="" val="4153208803"/>
                  </a:ext>
                </a:extLst>
              </a:tr>
              <a:tr h="347619">
                <a:tc>
                  <a:txBody>
                    <a:bodyPr/>
                    <a:lstStyle/>
                    <a:p>
                      <a:r>
                        <a:rPr lang="en-US" sz="2000" dirty="0"/>
                        <a:t> It is an absolute right.</a:t>
                      </a:r>
                      <a:endParaRPr lang="x-none" sz="20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It is evidence of ownership.</a:t>
                      </a:r>
                      <a:endParaRPr lang="en-US" sz="2000" b="0" dirty="0"/>
                    </a:p>
                  </a:txBody>
                  <a:tcPr/>
                </a:tc>
                <a:extLst>
                  <a:ext uri="{0D108BD9-81ED-4DB2-BD59-A6C34878D82A}">
                    <a16:rowId xmlns:a16="http://schemas.microsoft.com/office/drawing/2014/main" xmlns="" val="3877625495"/>
                  </a:ext>
                </a:extLst>
              </a:tr>
              <a:tr h="1149818">
                <a:tc>
                  <a:txBody>
                    <a:bodyPr/>
                    <a:lstStyle/>
                    <a:p>
                      <a:r>
                        <a:rPr lang="en-US" sz="2000" dirty="0"/>
                        <a:t>It is de jure recognition of a claim. De jure means by right. Or, existing or holding a specified position by legal right.</a:t>
                      </a:r>
                      <a:endParaRPr lang="x-none" sz="20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It is a de facto exercise of fact. De facto means it exists, even though it may not be legally accepted as existing.</a:t>
                      </a:r>
                      <a:endParaRPr lang="en-US" sz="2000" b="0" dirty="0"/>
                    </a:p>
                  </a:txBody>
                  <a:tcPr/>
                </a:tc>
                <a:extLst>
                  <a:ext uri="{0D108BD9-81ED-4DB2-BD59-A6C34878D82A}">
                    <a16:rowId xmlns:a16="http://schemas.microsoft.com/office/drawing/2014/main" xmlns="" val="2269128201"/>
                  </a:ext>
                </a:extLst>
              </a:tr>
              <a:tr h="347619">
                <a:tc>
                  <a:txBody>
                    <a:bodyPr/>
                    <a:lstStyle/>
                    <a:p>
                      <a:r>
                        <a:rPr lang="en-US" sz="2000" dirty="0"/>
                        <a:t>It is the guarantee of the law.</a:t>
                      </a:r>
                      <a:endParaRPr lang="x-none" sz="2000" b="0" dirty="0"/>
                    </a:p>
                  </a:txBody>
                  <a:tcPr/>
                </a:tc>
                <a:tc>
                  <a:txBody>
                    <a:bodyPr/>
                    <a:lstStyle/>
                    <a:p>
                      <a:r>
                        <a:rPr lang="en-US" sz="2000" dirty="0"/>
                        <a:t>It is the guarantee of the fact.</a:t>
                      </a:r>
                      <a:endParaRPr lang="x-none" sz="2000" b="0" dirty="0"/>
                    </a:p>
                  </a:txBody>
                  <a:tcPr/>
                </a:tc>
                <a:extLst>
                  <a:ext uri="{0D108BD9-81ED-4DB2-BD59-A6C34878D82A}">
                    <a16:rowId xmlns:a16="http://schemas.microsoft.com/office/drawing/2014/main" xmlns="" val="1259853872"/>
                  </a:ext>
                </a:extLst>
              </a:tr>
              <a:tr h="347619">
                <a:tc>
                  <a:txBody>
                    <a:bodyPr/>
                    <a:lstStyle/>
                    <a:p>
                      <a:r>
                        <a:rPr lang="en-US" sz="2000" dirty="0"/>
                        <a:t>It is related to a right.</a:t>
                      </a:r>
                      <a:endParaRPr lang="x-none" sz="2000" b="0" dirty="0"/>
                    </a:p>
                  </a:txBody>
                  <a:tcPr/>
                </a:tc>
                <a:tc>
                  <a:txBody>
                    <a:bodyPr/>
                    <a:lstStyle/>
                    <a:p>
                      <a:r>
                        <a:rPr lang="en-US" sz="2000" dirty="0"/>
                        <a:t>It is related to a fact.</a:t>
                      </a:r>
                      <a:endParaRPr lang="x-none" sz="2000" b="0" dirty="0"/>
                    </a:p>
                  </a:txBody>
                  <a:tcPr/>
                </a:tc>
                <a:extLst>
                  <a:ext uri="{0D108BD9-81ED-4DB2-BD59-A6C34878D82A}">
                    <a16:rowId xmlns:a16="http://schemas.microsoft.com/office/drawing/2014/main" xmlns="" val="517924365"/>
                  </a:ext>
                </a:extLst>
              </a:tr>
              <a:tr h="347619">
                <a:tc>
                  <a:txBody>
                    <a:bodyPr/>
                    <a:lstStyle/>
                    <a:p>
                      <a:r>
                        <a:rPr lang="en-US" sz="2000" dirty="0"/>
                        <a:t>It includes possession.</a:t>
                      </a:r>
                      <a:endParaRPr lang="en-US" sz="2000" b="0" dirty="0"/>
                    </a:p>
                  </a:txBody>
                  <a:tcPr/>
                </a:tc>
                <a:tc>
                  <a:txBody>
                    <a:bodyPr/>
                    <a:lstStyle/>
                    <a:p>
                      <a:r>
                        <a:rPr lang="en-US" sz="2000" dirty="0"/>
                        <a:t>It does not include ownership.</a:t>
                      </a:r>
                      <a:endParaRPr lang="x-none" sz="2000" b="0" dirty="0"/>
                    </a:p>
                  </a:txBody>
                  <a:tcPr/>
                </a:tc>
                <a:extLst>
                  <a:ext uri="{0D108BD9-81ED-4DB2-BD59-A6C34878D82A}">
                    <a16:rowId xmlns:a16="http://schemas.microsoft.com/office/drawing/2014/main" xmlns="" val="3076272296"/>
                  </a:ext>
                </a:extLst>
              </a:tr>
              <a:tr h="615019">
                <a:tc>
                  <a:txBody>
                    <a:bodyPr/>
                    <a:lstStyle/>
                    <a:p>
                      <a:r>
                        <a:rPr lang="en-US" sz="2000" dirty="0"/>
                        <a:t>It excludes interference.</a:t>
                      </a:r>
                      <a:endParaRPr lang="x-none" sz="20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It excludes others except for the owner.</a:t>
                      </a:r>
                      <a:endParaRPr lang="en-US" sz="2000" b="0" dirty="0"/>
                    </a:p>
                  </a:txBody>
                  <a:tcPr/>
                </a:tc>
                <a:extLst>
                  <a:ext uri="{0D108BD9-81ED-4DB2-BD59-A6C34878D82A}">
                    <a16:rowId xmlns:a16="http://schemas.microsoft.com/office/drawing/2014/main" xmlns="" val="4203139614"/>
                  </a:ext>
                </a:extLst>
              </a:tr>
              <a:tr h="347619">
                <a:tc>
                  <a:txBody>
                    <a:bodyPr/>
                    <a:lstStyle/>
                    <a:p>
                      <a:r>
                        <a:rPr lang="en-US" sz="2000" dirty="0"/>
                        <a:t>It is developed on possession.</a:t>
                      </a:r>
                      <a:endParaRPr lang="x-none" sz="20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It is developed with </a:t>
                      </a:r>
                      <a:r>
                        <a:rPr lang="en-US" sz="2000" dirty="0" err="1"/>
                        <a:t>civilisation</a:t>
                      </a:r>
                      <a:r>
                        <a:rPr lang="en-US" sz="2000" dirty="0"/>
                        <a:t>.</a:t>
                      </a:r>
                      <a:endParaRPr lang="en-US" sz="2000" b="0" dirty="0"/>
                    </a:p>
                  </a:txBody>
                  <a:tcPr/>
                </a:tc>
                <a:extLst>
                  <a:ext uri="{0D108BD9-81ED-4DB2-BD59-A6C34878D82A}">
                    <a16:rowId xmlns:a16="http://schemas.microsoft.com/office/drawing/2014/main" xmlns="" val="3163693686"/>
                  </a:ext>
                </a:extLst>
              </a:tr>
              <a:tr h="347619">
                <a:tc>
                  <a:txBody>
                    <a:bodyPr/>
                    <a:lstStyle/>
                    <a:p>
                      <a:r>
                        <a:rPr lang="en-US" sz="2000" dirty="0"/>
                        <a:t>It provides proprietary remedies.</a:t>
                      </a:r>
                      <a:endParaRPr lang="x-none" sz="20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It provides possessory remedies.</a:t>
                      </a:r>
                      <a:endParaRPr lang="en-US" sz="2000" b="0" dirty="0"/>
                    </a:p>
                  </a:txBody>
                  <a:tcPr/>
                </a:tc>
                <a:extLst>
                  <a:ext uri="{0D108BD9-81ED-4DB2-BD59-A6C34878D82A}">
                    <a16:rowId xmlns:a16="http://schemas.microsoft.com/office/drawing/2014/main" xmlns="" val="40359778"/>
                  </a:ext>
                </a:extLst>
              </a:tr>
              <a:tr h="347619">
                <a:tc>
                  <a:txBody>
                    <a:bodyPr/>
                    <a:lstStyle/>
                    <a:p>
                      <a:r>
                        <a:rPr lang="en-US" sz="2000" dirty="0"/>
                        <a:t>Its transfer is too technical.</a:t>
                      </a:r>
                      <a:endParaRPr lang="x-none" sz="20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Its transfer is less technical.</a:t>
                      </a:r>
                      <a:endParaRPr lang="en-US" sz="2000" b="0" dirty="0"/>
                    </a:p>
                  </a:txBody>
                  <a:tcPr/>
                </a:tc>
                <a:extLst>
                  <a:ext uri="{0D108BD9-81ED-4DB2-BD59-A6C34878D82A}">
                    <a16:rowId xmlns:a16="http://schemas.microsoft.com/office/drawing/2014/main" xmlns="" val="459447490"/>
                  </a:ext>
                </a:extLst>
              </a:tr>
            </a:tbl>
          </a:graphicData>
        </a:graphic>
      </p:graphicFrame>
    </p:spTree>
    <p:extLst>
      <p:ext uri="{BB962C8B-B14F-4D97-AF65-F5344CB8AC3E}">
        <p14:creationId xmlns:p14="http://schemas.microsoft.com/office/powerpoint/2010/main" xmlns="" val="2298513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CDA9B7-CEBC-4B11-89CF-C2A6643AF346}"/>
              </a:ext>
            </a:extLst>
          </p:cNvPr>
          <p:cNvSpPr>
            <a:spLocks noGrp="1"/>
          </p:cNvSpPr>
          <p:nvPr>
            <p:ph type="title"/>
          </p:nvPr>
        </p:nvSpPr>
        <p:spPr/>
        <p:txBody>
          <a:bodyPr/>
          <a:lstStyle/>
          <a:p>
            <a:r>
              <a:rPr lang="en-US" b="1" dirty="0"/>
              <a:t>Conclusion</a:t>
            </a:r>
            <a:br>
              <a:rPr lang="en-US" b="1" dirty="0"/>
            </a:br>
            <a:endParaRPr lang="en-US" dirty="0"/>
          </a:p>
        </p:txBody>
      </p:sp>
      <p:sp>
        <p:nvSpPr>
          <p:cNvPr id="3" name="Content Placeholder 2">
            <a:extLst>
              <a:ext uri="{FF2B5EF4-FFF2-40B4-BE49-F238E27FC236}">
                <a16:creationId xmlns:a16="http://schemas.microsoft.com/office/drawing/2014/main" xmlns="" id="{656E8029-A1B9-4095-94BD-A9A6D316BC11}"/>
              </a:ext>
            </a:extLst>
          </p:cNvPr>
          <p:cNvSpPr>
            <a:spLocks noGrp="1"/>
          </p:cNvSpPr>
          <p:nvPr>
            <p:ph idx="1"/>
          </p:nvPr>
        </p:nvSpPr>
        <p:spPr>
          <a:xfrm>
            <a:off x="1351370" y="1448473"/>
            <a:ext cx="8399533" cy="3681877"/>
          </a:xfrm>
        </p:spPr>
        <p:txBody>
          <a:bodyPr>
            <a:normAutofit fontScale="77500" lnSpcReduction="20000"/>
          </a:bodyPr>
          <a:lstStyle/>
          <a:p>
            <a:pPr marL="0" indent="0" algn="just">
              <a:lnSpc>
                <a:spcPct val="150000"/>
              </a:lnSpc>
              <a:buNone/>
            </a:pPr>
            <a:r>
              <a:rPr lang="en-US" i="1" dirty="0"/>
              <a:t>People often get confused with the terms “possession” and “ownership”. But these are very different concepts having different meanings. Property is a concept that has existed since the dawn of human society. It has undergone a significant transformation over the years, and ownership and possession combine to complete the definition of property. Therefore, understanding the meaning and difference between both the terms is very important in order to understand the term “property”.</a:t>
            </a:r>
          </a:p>
        </p:txBody>
      </p:sp>
    </p:spTree>
    <p:extLst>
      <p:ext uri="{BB962C8B-B14F-4D97-AF65-F5344CB8AC3E}">
        <p14:creationId xmlns:p14="http://schemas.microsoft.com/office/powerpoint/2010/main" xmlns="" val="1482194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F1ABBA-442D-44C4-8DD3-3899E5850002}"/>
              </a:ext>
            </a:extLst>
          </p:cNvPr>
          <p:cNvSpPr>
            <a:spLocks noGrp="1"/>
          </p:cNvSpPr>
          <p:nvPr>
            <p:ph type="title"/>
          </p:nvPr>
        </p:nvSpPr>
        <p:spPr>
          <a:xfrm>
            <a:off x="838200" y="2534361"/>
            <a:ext cx="10515600" cy="1325563"/>
          </a:xfrm>
        </p:spPr>
        <p:txBody>
          <a:bodyPr/>
          <a:lstStyle/>
          <a:p>
            <a:pPr algn="ctr"/>
            <a:r>
              <a:rPr lang="en-US" dirty="0"/>
              <a:t>The End</a:t>
            </a:r>
            <a:endParaRPr lang="x-none" dirty="0"/>
          </a:p>
        </p:txBody>
      </p:sp>
    </p:spTree>
    <p:extLst>
      <p:ext uri="{BB962C8B-B14F-4D97-AF65-F5344CB8AC3E}">
        <p14:creationId xmlns:p14="http://schemas.microsoft.com/office/powerpoint/2010/main" xmlns="" val="2626899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TotalTime>
  <Words>1116</Words>
  <Application>Microsoft Office PowerPoint</Application>
  <PresentationFormat>Custom</PresentationFormat>
  <Paragraphs>119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OWNERSHIP AND POSSESSION</vt:lpstr>
      <vt:lpstr>Property Rights in Islam</vt:lpstr>
      <vt:lpstr>Property Rights in Islam(Cont.)</vt:lpstr>
      <vt:lpstr>Modes of Acquisition of Ownership</vt:lpstr>
      <vt:lpstr>Kinds of Ownership</vt:lpstr>
      <vt:lpstr>Kinds of Ownership(cont.) </vt:lpstr>
      <vt:lpstr>Kinds of Ownership(cont.)</vt:lpstr>
      <vt:lpstr>Meaning of Possession</vt:lpstr>
      <vt:lpstr>Possession (Cont.) </vt:lpstr>
      <vt:lpstr>Slide 10</vt:lpstr>
      <vt:lpstr>Slide 11</vt:lpstr>
      <vt:lpstr>Slide 12</vt:lpstr>
      <vt:lpstr>Slide 13</vt:lpstr>
      <vt:lpstr>Ownership Difference Between Possession and  </vt:lpstr>
      <vt:lpstr>Conclusion </vt:lpstr>
      <vt:lpstr>The End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OWNERSHIP AND POSSESSION</dc:title>
  <dc:creator>DC</dc:creator>
  <cp:lastModifiedBy>RMNCH</cp:lastModifiedBy>
  <cp:revision>29</cp:revision>
  <dcterms:created xsi:type="dcterms:W3CDTF">2024-05-04T10:55:33Z</dcterms:created>
  <dcterms:modified xsi:type="dcterms:W3CDTF">2025-12-11T07:47:09Z</dcterms:modified>
</cp:coreProperties>
</file>